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58" r:id="rId4"/>
    <p:sldId id="264" r:id="rId5"/>
    <p:sldId id="277" r:id="rId6"/>
    <p:sldId id="265" r:id="rId7"/>
    <p:sldId id="269" r:id="rId8"/>
    <p:sldId id="268" r:id="rId9"/>
    <p:sldId id="271" r:id="rId10"/>
    <p:sldId id="272" r:id="rId11"/>
    <p:sldId id="266" r:id="rId12"/>
    <p:sldId id="267" r:id="rId13"/>
    <p:sldId id="273" r:id="rId14"/>
    <p:sldId id="270" r:id="rId15"/>
    <p:sldId id="275" r:id="rId16"/>
    <p:sldId id="276" r:id="rId17"/>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3" d="100"/>
          <a:sy n="73" d="100"/>
        </p:scale>
        <p:origin x="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7CEF23-3F09-4143-8576-D8082A4FF924}"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cs-CZ"/>
        </a:p>
      </dgm:t>
    </dgm:pt>
    <dgm:pt modelId="{7E8F7142-93CB-47E1-8954-AF14C82A91FD}">
      <dgm:prSet phldrT="[Text]"/>
      <dgm:spPr/>
      <dgm:t>
        <a:bodyPr/>
        <a:lstStyle/>
        <a:p>
          <a:r>
            <a:rPr lang="en-US" noProof="0" dirty="0" smtClean="0"/>
            <a:t>Decide what you want from mediation</a:t>
          </a:r>
          <a:endParaRPr lang="en-US" noProof="0" dirty="0"/>
        </a:p>
      </dgm:t>
    </dgm:pt>
    <dgm:pt modelId="{ECE8C285-4ABE-431B-A808-9E8AD9AE89ED}" type="parTrans" cxnId="{3A839A03-750F-4C8A-85DB-7F9AD729BE21}">
      <dgm:prSet/>
      <dgm:spPr/>
      <dgm:t>
        <a:bodyPr/>
        <a:lstStyle/>
        <a:p>
          <a:endParaRPr lang="cs-CZ"/>
        </a:p>
      </dgm:t>
    </dgm:pt>
    <dgm:pt modelId="{6ADCC2E4-B832-4EB4-8272-4DC2C7EAF77E}" type="sibTrans" cxnId="{3A839A03-750F-4C8A-85DB-7F9AD729BE21}">
      <dgm:prSet/>
      <dgm:spPr/>
      <dgm:t>
        <a:bodyPr/>
        <a:lstStyle/>
        <a:p>
          <a:endParaRPr lang="cs-CZ"/>
        </a:p>
      </dgm:t>
    </dgm:pt>
    <dgm:pt modelId="{F3D7EE7C-225E-40FE-AC09-15DF7A06CE98}">
      <dgm:prSet phldrT="[Text]"/>
      <dgm:spPr/>
      <dgm:t>
        <a:bodyPr/>
        <a:lstStyle/>
        <a:p>
          <a:r>
            <a:rPr lang="en-US" noProof="0" dirty="0" smtClean="0"/>
            <a:t>Get a list of mediators</a:t>
          </a:r>
          <a:endParaRPr lang="en-US" noProof="0" dirty="0"/>
        </a:p>
      </dgm:t>
    </dgm:pt>
    <dgm:pt modelId="{47BD99BB-6AE2-473D-B3C8-0F163E718123}" type="parTrans" cxnId="{C263F938-9081-4504-A58C-7F4F223317CA}">
      <dgm:prSet/>
      <dgm:spPr/>
      <dgm:t>
        <a:bodyPr/>
        <a:lstStyle/>
        <a:p>
          <a:endParaRPr lang="cs-CZ"/>
        </a:p>
      </dgm:t>
    </dgm:pt>
    <dgm:pt modelId="{C13A6FEB-799C-448B-8993-BDE806E9F116}" type="sibTrans" cxnId="{C263F938-9081-4504-A58C-7F4F223317CA}">
      <dgm:prSet/>
      <dgm:spPr/>
      <dgm:t>
        <a:bodyPr/>
        <a:lstStyle/>
        <a:p>
          <a:endParaRPr lang="cs-CZ"/>
        </a:p>
      </dgm:t>
    </dgm:pt>
    <dgm:pt modelId="{D9461905-BC8C-4A81-B49B-E765F1D891C2}">
      <dgm:prSet phldrT="[Text]"/>
      <dgm:spPr/>
      <dgm:t>
        <a:bodyPr/>
        <a:lstStyle/>
        <a:p>
          <a:r>
            <a:rPr lang="en-US" noProof="0" dirty="0" smtClean="0"/>
            <a:t>Look over mediator</a:t>
          </a:r>
          <a:r>
            <a:rPr lang="en-US" noProof="0" dirty="0" smtClean="0">
              <a:latin typeface="Calibri" panose="020F0502020204030204" pitchFamily="34" charset="0"/>
            </a:rPr>
            <a:t>'s written qualifications</a:t>
          </a:r>
          <a:endParaRPr lang="en-US" noProof="0" dirty="0"/>
        </a:p>
      </dgm:t>
    </dgm:pt>
    <dgm:pt modelId="{54CABBFB-DE4E-40F4-B231-D302E92CB48B}" type="parTrans" cxnId="{E1A46A1E-F9B9-40AF-9FFE-F35C81803EAD}">
      <dgm:prSet/>
      <dgm:spPr/>
      <dgm:t>
        <a:bodyPr/>
        <a:lstStyle/>
        <a:p>
          <a:endParaRPr lang="cs-CZ"/>
        </a:p>
      </dgm:t>
    </dgm:pt>
    <dgm:pt modelId="{B67B810E-9504-492D-90A6-6AEB5B5DB273}" type="sibTrans" cxnId="{E1A46A1E-F9B9-40AF-9FFE-F35C81803EAD}">
      <dgm:prSet/>
      <dgm:spPr/>
      <dgm:t>
        <a:bodyPr/>
        <a:lstStyle/>
        <a:p>
          <a:endParaRPr lang="cs-CZ"/>
        </a:p>
      </dgm:t>
    </dgm:pt>
    <dgm:pt modelId="{3470458E-97C8-443F-9EAE-CF14DD406FDA}">
      <dgm:prSet phldrT="[Text]"/>
      <dgm:spPr/>
      <dgm:t>
        <a:bodyPr/>
        <a:lstStyle/>
        <a:p>
          <a:r>
            <a:rPr lang="en-US" noProof="0" dirty="0" smtClean="0"/>
            <a:t>Interview mediators</a:t>
          </a:r>
          <a:endParaRPr lang="en-US" noProof="0" dirty="0"/>
        </a:p>
      </dgm:t>
    </dgm:pt>
    <dgm:pt modelId="{D904CC5E-6507-4DF9-8480-2084CD6401F3}" type="parTrans" cxnId="{489AD65F-61B8-4FE3-A9FC-EAEC0FBBDF4A}">
      <dgm:prSet/>
      <dgm:spPr/>
      <dgm:t>
        <a:bodyPr/>
        <a:lstStyle/>
        <a:p>
          <a:endParaRPr lang="cs-CZ"/>
        </a:p>
      </dgm:t>
    </dgm:pt>
    <dgm:pt modelId="{6CD65C21-E7BE-4E77-8F7D-F954C0E099F9}" type="sibTrans" cxnId="{489AD65F-61B8-4FE3-A9FC-EAEC0FBBDF4A}">
      <dgm:prSet/>
      <dgm:spPr/>
      <dgm:t>
        <a:bodyPr/>
        <a:lstStyle/>
        <a:p>
          <a:endParaRPr lang="cs-CZ"/>
        </a:p>
      </dgm:t>
    </dgm:pt>
    <dgm:pt modelId="{BB058788-8431-4003-A6C2-61610B39A478}">
      <dgm:prSet phldrT="[Text]"/>
      <dgm:spPr/>
      <dgm:t>
        <a:bodyPr/>
        <a:lstStyle/>
        <a:p>
          <a:r>
            <a:rPr lang="en-US" noProof="0" dirty="0" smtClean="0"/>
            <a:t>Evaluate information and make decision</a:t>
          </a:r>
          <a:endParaRPr lang="en-US" noProof="0" dirty="0"/>
        </a:p>
      </dgm:t>
    </dgm:pt>
    <dgm:pt modelId="{640D2153-B893-44DC-AF43-88771FC743A6}" type="parTrans" cxnId="{28925FD1-3B9F-4522-833B-08A1F828B224}">
      <dgm:prSet/>
      <dgm:spPr/>
      <dgm:t>
        <a:bodyPr/>
        <a:lstStyle/>
        <a:p>
          <a:endParaRPr lang="cs-CZ"/>
        </a:p>
      </dgm:t>
    </dgm:pt>
    <dgm:pt modelId="{CA231C03-F3AF-40C5-92C2-D54423EBE29E}" type="sibTrans" cxnId="{28925FD1-3B9F-4522-833B-08A1F828B224}">
      <dgm:prSet/>
      <dgm:spPr/>
      <dgm:t>
        <a:bodyPr/>
        <a:lstStyle/>
        <a:p>
          <a:endParaRPr lang="cs-CZ"/>
        </a:p>
      </dgm:t>
    </dgm:pt>
    <dgm:pt modelId="{DDBB5B73-F374-40C5-A809-FDDE3CB37009}" type="pres">
      <dgm:prSet presAssocID="{387CEF23-3F09-4143-8576-D8082A4FF924}" presName="cycle" presStyleCnt="0">
        <dgm:presLayoutVars>
          <dgm:dir/>
          <dgm:resizeHandles val="exact"/>
        </dgm:presLayoutVars>
      </dgm:prSet>
      <dgm:spPr/>
    </dgm:pt>
    <dgm:pt modelId="{4BD16D30-8B62-4976-83FB-E9EC8A9A0F46}" type="pres">
      <dgm:prSet presAssocID="{7E8F7142-93CB-47E1-8954-AF14C82A91FD}" presName="node" presStyleLbl="node1" presStyleIdx="0" presStyleCnt="5">
        <dgm:presLayoutVars>
          <dgm:bulletEnabled val="1"/>
        </dgm:presLayoutVars>
      </dgm:prSet>
      <dgm:spPr/>
    </dgm:pt>
    <dgm:pt modelId="{B4C9581B-A1B3-428A-AF79-0BB5221D5533}" type="pres">
      <dgm:prSet presAssocID="{6ADCC2E4-B832-4EB4-8272-4DC2C7EAF77E}" presName="sibTrans" presStyleLbl="sibTrans2D1" presStyleIdx="0" presStyleCnt="5"/>
      <dgm:spPr/>
    </dgm:pt>
    <dgm:pt modelId="{A09E846D-09A7-4DE0-B2A5-F1ED152BA5FC}" type="pres">
      <dgm:prSet presAssocID="{6ADCC2E4-B832-4EB4-8272-4DC2C7EAF77E}" presName="connectorText" presStyleLbl="sibTrans2D1" presStyleIdx="0" presStyleCnt="5"/>
      <dgm:spPr/>
    </dgm:pt>
    <dgm:pt modelId="{DB5B5A1D-8186-4D85-9CA5-359129DEDF0A}" type="pres">
      <dgm:prSet presAssocID="{F3D7EE7C-225E-40FE-AC09-15DF7A06CE98}" presName="node" presStyleLbl="node1" presStyleIdx="1" presStyleCnt="5">
        <dgm:presLayoutVars>
          <dgm:bulletEnabled val="1"/>
        </dgm:presLayoutVars>
      </dgm:prSet>
      <dgm:spPr/>
    </dgm:pt>
    <dgm:pt modelId="{15E213B0-5ED4-4F76-995A-5A73A11D3881}" type="pres">
      <dgm:prSet presAssocID="{C13A6FEB-799C-448B-8993-BDE806E9F116}" presName="sibTrans" presStyleLbl="sibTrans2D1" presStyleIdx="1" presStyleCnt="5"/>
      <dgm:spPr/>
    </dgm:pt>
    <dgm:pt modelId="{368CFEB6-87B0-429C-B8F6-83FF70505070}" type="pres">
      <dgm:prSet presAssocID="{C13A6FEB-799C-448B-8993-BDE806E9F116}" presName="connectorText" presStyleLbl="sibTrans2D1" presStyleIdx="1" presStyleCnt="5"/>
      <dgm:spPr/>
    </dgm:pt>
    <dgm:pt modelId="{290FF365-6B6D-45B9-BA8C-5CE52AB6966A}" type="pres">
      <dgm:prSet presAssocID="{D9461905-BC8C-4A81-B49B-E765F1D891C2}" presName="node" presStyleLbl="node1" presStyleIdx="2" presStyleCnt="5">
        <dgm:presLayoutVars>
          <dgm:bulletEnabled val="1"/>
        </dgm:presLayoutVars>
      </dgm:prSet>
      <dgm:spPr/>
      <dgm:t>
        <a:bodyPr/>
        <a:lstStyle/>
        <a:p>
          <a:endParaRPr lang="cs-CZ"/>
        </a:p>
      </dgm:t>
    </dgm:pt>
    <dgm:pt modelId="{A3ED41D0-F065-417C-988C-C6C497F755E5}" type="pres">
      <dgm:prSet presAssocID="{B67B810E-9504-492D-90A6-6AEB5B5DB273}" presName="sibTrans" presStyleLbl="sibTrans2D1" presStyleIdx="2" presStyleCnt="5"/>
      <dgm:spPr/>
    </dgm:pt>
    <dgm:pt modelId="{E875337B-0F1C-4FE8-ABB9-EAC08E33572A}" type="pres">
      <dgm:prSet presAssocID="{B67B810E-9504-492D-90A6-6AEB5B5DB273}" presName="connectorText" presStyleLbl="sibTrans2D1" presStyleIdx="2" presStyleCnt="5"/>
      <dgm:spPr/>
    </dgm:pt>
    <dgm:pt modelId="{2038B9A1-13CA-4057-A8AB-F9D61F430004}" type="pres">
      <dgm:prSet presAssocID="{3470458E-97C8-443F-9EAE-CF14DD406FDA}" presName="node" presStyleLbl="node1" presStyleIdx="3" presStyleCnt="5">
        <dgm:presLayoutVars>
          <dgm:bulletEnabled val="1"/>
        </dgm:presLayoutVars>
      </dgm:prSet>
      <dgm:spPr/>
    </dgm:pt>
    <dgm:pt modelId="{7ACB6D34-200F-4F44-85B8-E3B96138531C}" type="pres">
      <dgm:prSet presAssocID="{6CD65C21-E7BE-4E77-8F7D-F954C0E099F9}" presName="sibTrans" presStyleLbl="sibTrans2D1" presStyleIdx="3" presStyleCnt="5"/>
      <dgm:spPr/>
    </dgm:pt>
    <dgm:pt modelId="{08F5F6A6-7F40-4F01-9A28-84EE3A57F362}" type="pres">
      <dgm:prSet presAssocID="{6CD65C21-E7BE-4E77-8F7D-F954C0E099F9}" presName="connectorText" presStyleLbl="sibTrans2D1" presStyleIdx="3" presStyleCnt="5"/>
      <dgm:spPr/>
    </dgm:pt>
    <dgm:pt modelId="{58A6DF82-0829-4090-806F-AF7BC8FE9607}" type="pres">
      <dgm:prSet presAssocID="{BB058788-8431-4003-A6C2-61610B39A478}" presName="node" presStyleLbl="node1" presStyleIdx="4" presStyleCnt="5">
        <dgm:presLayoutVars>
          <dgm:bulletEnabled val="1"/>
        </dgm:presLayoutVars>
      </dgm:prSet>
      <dgm:spPr/>
      <dgm:t>
        <a:bodyPr/>
        <a:lstStyle/>
        <a:p>
          <a:endParaRPr lang="cs-CZ"/>
        </a:p>
      </dgm:t>
    </dgm:pt>
    <dgm:pt modelId="{1E5AA6D5-CE6A-4DA4-81FF-A89BC4986428}" type="pres">
      <dgm:prSet presAssocID="{CA231C03-F3AF-40C5-92C2-D54423EBE29E}" presName="sibTrans" presStyleLbl="sibTrans2D1" presStyleIdx="4" presStyleCnt="5"/>
      <dgm:spPr/>
    </dgm:pt>
    <dgm:pt modelId="{FE963742-4F15-483A-993F-C4FA6655EDAA}" type="pres">
      <dgm:prSet presAssocID="{CA231C03-F3AF-40C5-92C2-D54423EBE29E}" presName="connectorText" presStyleLbl="sibTrans2D1" presStyleIdx="4" presStyleCnt="5"/>
      <dgm:spPr/>
    </dgm:pt>
  </dgm:ptLst>
  <dgm:cxnLst>
    <dgm:cxn modelId="{111AEE7F-34F8-4450-B4E8-9784D1B2335B}" type="presOf" srcId="{BB058788-8431-4003-A6C2-61610B39A478}" destId="{58A6DF82-0829-4090-806F-AF7BC8FE9607}" srcOrd="0" destOrd="0" presId="urn:microsoft.com/office/officeart/2005/8/layout/cycle2"/>
    <dgm:cxn modelId="{E1A46A1E-F9B9-40AF-9FFE-F35C81803EAD}" srcId="{387CEF23-3F09-4143-8576-D8082A4FF924}" destId="{D9461905-BC8C-4A81-B49B-E765F1D891C2}" srcOrd="2" destOrd="0" parTransId="{54CABBFB-DE4E-40F4-B231-D302E92CB48B}" sibTransId="{B67B810E-9504-492D-90A6-6AEB5B5DB273}"/>
    <dgm:cxn modelId="{489AD65F-61B8-4FE3-A9FC-EAEC0FBBDF4A}" srcId="{387CEF23-3F09-4143-8576-D8082A4FF924}" destId="{3470458E-97C8-443F-9EAE-CF14DD406FDA}" srcOrd="3" destOrd="0" parTransId="{D904CC5E-6507-4DF9-8480-2084CD6401F3}" sibTransId="{6CD65C21-E7BE-4E77-8F7D-F954C0E099F9}"/>
    <dgm:cxn modelId="{11469B2F-E19D-4B25-B3FA-FE4326955E35}" type="presOf" srcId="{B67B810E-9504-492D-90A6-6AEB5B5DB273}" destId="{E875337B-0F1C-4FE8-ABB9-EAC08E33572A}" srcOrd="1" destOrd="0" presId="urn:microsoft.com/office/officeart/2005/8/layout/cycle2"/>
    <dgm:cxn modelId="{43A88A6C-EAE7-4BFA-AF14-157BBF86D5DB}" type="presOf" srcId="{6CD65C21-E7BE-4E77-8F7D-F954C0E099F9}" destId="{08F5F6A6-7F40-4F01-9A28-84EE3A57F362}" srcOrd="1" destOrd="0" presId="urn:microsoft.com/office/officeart/2005/8/layout/cycle2"/>
    <dgm:cxn modelId="{3A839A03-750F-4C8A-85DB-7F9AD729BE21}" srcId="{387CEF23-3F09-4143-8576-D8082A4FF924}" destId="{7E8F7142-93CB-47E1-8954-AF14C82A91FD}" srcOrd="0" destOrd="0" parTransId="{ECE8C285-4ABE-431B-A808-9E8AD9AE89ED}" sibTransId="{6ADCC2E4-B832-4EB4-8272-4DC2C7EAF77E}"/>
    <dgm:cxn modelId="{F143534D-85AB-424E-8DBC-D8E6D3C35F70}" type="presOf" srcId="{C13A6FEB-799C-448B-8993-BDE806E9F116}" destId="{15E213B0-5ED4-4F76-995A-5A73A11D3881}" srcOrd="0" destOrd="0" presId="urn:microsoft.com/office/officeart/2005/8/layout/cycle2"/>
    <dgm:cxn modelId="{8D6A197B-AFFA-4108-80B9-9237EDFE3748}" type="presOf" srcId="{CA231C03-F3AF-40C5-92C2-D54423EBE29E}" destId="{1E5AA6D5-CE6A-4DA4-81FF-A89BC4986428}" srcOrd="0" destOrd="0" presId="urn:microsoft.com/office/officeart/2005/8/layout/cycle2"/>
    <dgm:cxn modelId="{27482A7B-AF87-4640-8979-54F2487642D5}" type="presOf" srcId="{7E8F7142-93CB-47E1-8954-AF14C82A91FD}" destId="{4BD16D30-8B62-4976-83FB-E9EC8A9A0F46}" srcOrd="0" destOrd="0" presId="urn:microsoft.com/office/officeart/2005/8/layout/cycle2"/>
    <dgm:cxn modelId="{F129894C-AF70-45FE-AC9E-9D5E44A9C6EE}" type="presOf" srcId="{6ADCC2E4-B832-4EB4-8272-4DC2C7EAF77E}" destId="{B4C9581B-A1B3-428A-AF79-0BB5221D5533}" srcOrd="0" destOrd="0" presId="urn:microsoft.com/office/officeart/2005/8/layout/cycle2"/>
    <dgm:cxn modelId="{B6A54A3A-65BF-4611-967D-2AE8FF4E8286}" type="presOf" srcId="{C13A6FEB-799C-448B-8993-BDE806E9F116}" destId="{368CFEB6-87B0-429C-B8F6-83FF70505070}" srcOrd="1" destOrd="0" presId="urn:microsoft.com/office/officeart/2005/8/layout/cycle2"/>
    <dgm:cxn modelId="{67005E54-A4C1-44EA-99B8-247B2BE16437}" type="presOf" srcId="{6ADCC2E4-B832-4EB4-8272-4DC2C7EAF77E}" destId="{A09E846D-09A7-4DE0-B2A5-F1ED152BA5FC}" srcOrd="1" destOrd="0" presId="urn:microsoft.com/office/officeart/2005/8/layout/cycle2"/>
    <dgm:cxn modelId="{69006AD5-7A6B-4C20-8CBD-43A5C904CE19}" type="presOf" srcId="{387CEF23-3F09-4143-8576-D8082A4FF924}" destId="{DDBB5B73-F374-40C5-A809-FDDE3CB37009}" srcOrd="0" destOrd="0" presId="urn:microsoft.com/office/officeart/2005/8/layout/cycle2"/>
    <dgm:cxn modelId="{181FF4EA-E857-4825-B2BD-C081706D4DD6}" type="presOf" srcId="{3470458E-97C8-443F-9EAE-CF14DD406FDA}" destId="{2038B9A1-13CA-4057-A8AB-F9D61F430004}" srcOrd="0" destOrd="0" presId="urn:microsoft.com/office/officeart/2005/8/layout/cycle2"/>
    <dgm:cxn modelId="{E21108BD-522F-4B9D-BB3D-DEB17657BB4C}" type="presOf" srcId="{CA231C03-F3AF-40C5-92C2-D54423EBE29E}" destId="{FE963742-4F15-483A-993F-C4FA6655EDAA}" srcOrd="1" destOrd="0" presId="urn:microsoft.com/office/officeart/2005/8/layout/cycle2"/>
    <dgm:cxn modelId="{28925FD1-3B9F-4522-833B-08A1F828B224}" srcId="{387CEF23-3F09-4143-8576-D8082A4FF924}" destId="{BB058788-8431-4003-A6C2-61610B39A478}" srcOrd="4" destOrd="0" parTransId="{640D2153-B893-44DC-AF43-88771FC743A6}" sibTransId="{CA231C03-F3AF-40C5-92C2-D54423EBE29E}"/>
    <dgm:cxn modelId="{164C7BBD-1C83-4558-9E1F-666816762944}" type="presOf" srcId="{F3D7EE7C-225E-40FE-AC09-15DF7A06CE98}" destId="{DB5B5A1D-8186-4D85-9CA5-359129DEDF0A}" srcOrd="0" destOrd="0" presId="urn:microsoft.com/office/officeart/2005/8/layout/cycle2"/>
    <dgm:cxn modelId="{E51B2616-4470-4EC3-B92F-750E463F4D00}" type="presOf" srcId="{D9461905-BC8C-4A81-B49B-E765F1D891C2}" destId="{290FF365-6B6D-45B9-BA8C-5CE52AB6966A}" srcOrd="0" destOrd="0" presId="urn:microsoft.com/office/officeart/2005/8/layout/cycle2"/>
    <dgm:cxn modelId="{C263F938-9081-4504-A58C-7F4F223317CA}" srcId="{387CEF23-3F09-4143-8576-D8082A4FF924}" destId="{F3D7EE7C-225E-40FE-AC09-15DF7A06CE98}" srcOrd="1" destOrd="0" parTransId="{47BD99BB-6AE2-473D-B3C8-0F163E718123}" sibTransId="{C13A6FEB-799C-448B-8993-BDE806E9F116}"/>
    <dgm:cxn modelId="{EBBC97B4-47D9-4623-8A23-0386A197A975}" type="presOf" srcId="{B67B810E-9504-492D-90A6-6AEB5B5DB273}" destId="{A3ED41D0-F065-417C-988C-C6C497F755E5}" srcOrd="0" destOrd="0" presId="urn:microsoft.com/office/officeart/2005/8/layout/cycle2"/>
    <dgm:cxn modelId="{AD29B346-9A98-412A-BCED-DD96EA80500A}" type="presOf" srcId="{6CD65C21-E7BE-4E77-8F7D-F954C0E099F9}" destId="{7ACB6D34-200F-4F44-85B8-E3B96138531C}" srcOrd="0" destOrd="0" presId="urn:microsoft.com/office/officeart/2005/8/layout/cycle2"/>
    <dgm:cxn modelId="{5132DDCF-6A70-42AA-ABDD-4D86A584B872}" type="presParOf" srcId="{DDBB5B73-F374-40C5-A809-FDDE3CB37009}" destId="{4BD16D30-8B62-4976-83FB-E9EC8A9A0F46}" srcOrd="0" destOrd="0" presId="urn:microsoft.com/office/officeart/2005/8/layout/cycle2"/>
    <dgm:cxn modelId="{A20707DB-55EB-4268-89A4-0571453269B0}" type="presParOf" srcId="{DDBB5B73-F374-40C5-A809-FDDE3CB37009}" destId="{B4C9581B-A1B3-428A-AF79-0BB5221D5533}" srcOrd="1" destOrd="0" presId="urn:microsoft.com/office/officeart/2005/8/layout/cycle2"/>
    <dgm:cxn modelId="{9C4C052F-CD9E-4DB4-9F63-3435D8C440A5}" type="presParOf" srcId="{B4C9581B-A1B3-428A-AF79-0BB5221D5533}" destId="{A09E846D-09A7-4DE0-B2A5-F1ED152BA5FC}" srcOrd="0" destOrd="0" presId="urn:microsoft.com/office/officeart/2005/8/layout/cycle2"/>
    <dgm:cxn modelId="{6C57EF16-0245-4305-A4E9-42FF170B7721}" type="presParOf" srcId="{DDBB5B73-F374-40C5-A809-FDDE3CB37009}" destId="{DB5B5A1D-8186-4D85-9CA5-359129DEDF0A}" srcOrd="2" destOrd="0" presId="urn:microsoft.com/office/officeart/2005/8/layout/cycle2"/>
    <dgm:cxn modelId="{17FD8514-8D13-478F-964B-83A525678508}" type="presParOf" srcId="{DDBB5B73-F374-40C5-A809-FDDE3CB37009}" destId="{15E213B0-5ED4-4F76-995A-5A73A11D3881}" srcOrd="3" destOrd="0" presId="urn:microsoft.com/office/officeart/2005/8/layout/cycle2"/>
    <dgm:cxn modelId="{19C59D64-4C66-4E1D-9489-B8061B68F56E}" type="presParOf" srcId="{15E213B0-5ED4-4F76-995A-5A73A11D3881}" destId="{368CFEB6-87B0-429C-B8F6-83FF70505070}" srcOrd="0" destOrd="0" presId="urn:microsoft.com/office/officeart/2005/8/layout/cycle2"/>
    <dgm:cxn modelId="{2B80621B-BB48-469A-A814-4E1C4ADA9AD2}" type="presParOf" srcId="{DDBB5B73-F374-40C5-A809-FDDE3CB37009}" destId="{290FF365-6B6D-45B9-BA8C-5CE52AB6966A}" srcOrd="4" destOrd="0" presId="urn:microsoft.com/office/officeart/2005/8/layout/cycle2"/>
    <dgm:cxn modelId="{9337FD80-4287-4AC4-94E0-8531AED410F1}" type="presParOf" srcId="{DDBB5B73-F374-40C5-A809-FDDE3CB37009}" destId="{A3ED41D0-F065-417C-988C-C6C497F755E5}" srcOrd="5" destOrd="0" presId="urn:microsoft.com/office/officeart/2005/8/layout/cycle2"/>
    <dgm:cxn modelId="{3CBB0A00-54CC-4590-B32B-D08055140B64}" type="presParOf" srcId="{A3ED41D0-F065-417C-988C-C6C497F755E5}" destId="{E875337B-0F1C-4FE8-ABB9-EAC08E33572A}" srcOrd="0" destOrd="0" presId="urn:microsoft.com/office/officeart/2005/8/layout/cycle2"/>
    <dgm:cxn modelId="{475C6A65-EC85-4860-9346-78AF1F122D3B}" type="presParOf" srcId="{DDBB5B73-F374-40C5-A809-FDDE3CB37009}" destId="{2038B9A1-13CA-4057-A8AB-F9D61F430004}" srcOrd="6" destOrd="0" presId="urn:microsoft.com/office/officeart/2005/8/layout/cycle2"/>
    <dgm:cxn modelId="{B5DD2B8D-A55F-42EE-A6C6-C344AC842E3F}" type="presParOf" srcId="{DDBB5B73-F374-40C5-A809-FDDE3CB37009}" destId="{7ACB6D34-200F-4F44-85B8-E3B96138531C}" srcOrd="7" destOrd="0" presId="urn:microsoft.com/office/officeart/2005/8/layout/cycle2"/>
    <dgm:cxn modelId="{7DF7C8C5-7716-4D1D-96CA-C2D9F2F444D0}" type="presParOf" srcId="{7ACB6D34-200F-4F44-85B8-E3B96138531C}" destId="{08F5F6A6-7F40-4F01-9A28-84EE3A57F362}" srcOrd="0" destOrd="0" presId="urn:microsoft.com/office/officeart/2005/8/layout/cycle2"/>
    <dgm:cxn modelId="{967EAA2F-3E19-4236-929B-C5629811C977}" type="presParOf" srcId="{DDBB5B73-F374-40C5-A809-FDDE3CB37009}" destId="{58A6DF82-0829-4090-806F-AF7BC8FE9607}" srcOrd="8" destOrd="0" presId="urn:microsoft.com/office/officeart/2005/8/layout/cycle2"/>
    <dgm:cxn modelId="{1BD1C898-5BCC-49BD-B45F-984E516E8AEE}" type="presParOf" srcId="{DDBB5B73-F374-40C5-A809-FDDE3CB37009}" destId="{1E5AA6D5-CE6A-4DA4-81FF-A89BC4986428}" srcOrd="9" destOrd="0" presId="urn:microsoft.com/office/officeart/2005/8/layout/cycle2"/>
    <dgm:cxn modelId="{6539AA63-EE44-4E1E-989F-F402E7E7714C}" type="presParOf" srcId="{1E5AA6D5-CE6A-4DA4-81FF-A89BC4986428}" destId="{FE963742-4F15-483A-993F-C4FA6655EDAA}"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2FC629-B87B-4175-B8FC-A8660C72ACE3}"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833EDD55-9F9B-472D-A19E-3D7C656663C9}">
      <dgm:prSet phldrT="[Text]"/>
      <dgm:spPr/>
      <dgm:t>
        <a:bodyPr/>
        <a:lstStyle/>
        <a:p>
          <a:r>
            <a:rPr lang="en-US" dirty="0" smtClean="0"/>
            <a:t>Negotiation</a:t>
          </a:r>
          <a:endParaRPr lang="en-US" dirty="0"/>
        </a:p>
      </dgm:t>
    </dgm:pt>
    <dgm:pt modelId="{7187056B-81B9-4DBC-B621-83DD21B2665B}" type="parTrans" cxnId="{544D081F-22B7-4E9F-BE17-96672EB2AC5F}">
      <dgm:prSet/>
      <dgm:spPr/>
      <dgm:t>
        <a:bodyPr/>
        <a:lstStyle/>
        <a:p>
          <a:endParaRPr lang="en-US"/>
        </a:p>
      </dgm:t>
    </dgm:pt>
    <dgm:pt modelId="{0747BEB9-0BCF-4EEE-A132-FB60B96E7346}" type="sibTrans" cxnId="{544D081F-22B7-4E9F-BE17-96672EB2AC5F}">
      <dgm:prSet/>
      <dgm:spPr/>
      <dgm:t>
        <a:bodyPr/>
        <a:lstStyle/>
        <a:p>
          <a:endParaRPr lang="en-US"/>
        </a:p>
      </dgm:t>
    </dgm:pt>
    <dgm:pt modelId="{35891B89-802A-464B-BE2C-24EC0A09E160}">
      <dgm:prSet phldrT="[Text]"/>
      <dgm:spPr/>
      <dgm:t>
        <a:bodyPr/>
        <a:lstStyle/>
        <a:p>
          <a:r>
            <a:rPr lang="en-US" dirty="0" smtClean="0"/>
            <a:t>Informal</a:t>
          </a:r>
          <a:endParaRPr lang="en-US" dirty="0"/>
        </a:p>
      </dgm:t>
    </dgm:pt>
    <dgm:pt modelId="{6B5196A5-C8F0-4BBF-8A9D-2A05B330279C}" type="parTrans" cxnId="{F79090E9-C830-4EBB-845F-11AB2630191B}">
      <dgm:prSet/>
      <dgm:spPr/>
      <dgm:t>
        <a:bodyPr/>
        <a:lstStyle/>
        <a:p>
          <a:endParaRPr lang="en-US"/>
        </a:p>
      </dgm:t>
    </dgm:pt>
    <dgm:pt modelId="{DBAFD326-08B6-42B3-9AB4-D00D7D3932C3}" type="sibTrans" cxnId="{F79090E9-C830-4EBB-845F-11AB2630191B}">
      <dgm:prSet/>
      <dgm:spPr/>
      <dgm:t>
        <a:bodyPr/>
        <a:lstStyle/>
        <a:p>
          <a:endParaRPr lang="en-US"/>
        </a:p>
      </dgm:t>
    </dgm:pt>
    <dgm:pt modelId="{32EB05E6-21ED-4CC7-8E6F-193AEF04FF7C}">
      <dgm:prSet phldrT="[Text]"/>
      <dgm:spPr/>
      <dgm:t>
        <a:bodyPr/>
        <a:lstStyle/>
        <a:p>
          <a:r>
            <a:rPr lang="en-US" dirty="0" smtClean="0"/>
            <a:t>Outcome decided by the parties themselves</a:t>
          </a:r>
          <a:endParaRPr lang="en-US" dirty="0"/>
        </a:p>
      </dgm:t>
    </dgm:pt>
    <dgm:pt modelId="{4E23003D-E061-4D4D-BFD2-96C49B7CA716}" type="parTrans" cxnId="{D051FEA9-EDB9-41DB-BEC6-ED7594980E73}">
      <dgm:prSet/>
      <dgm:spPr/>
      <dgm:t>
        <a:bodyPr/>
        <a:lstStyle/>
        <a:p>
          <a:endParaRPr lang="en-US"/>
        </a:p>
      </dgm:t>
    </dgm:pt>
    <dgm:pt modelId="{EEBA424D-B860-42C2-A8BD-539D9DA44E9D}" type="sibTrans" cxnId="{D051FEA9-EDB9-41DB-BEC6-ED7594980E73}">
      <dgm:prSet/>
      <dgm:spPr/>
      <dgm:t>
        <a:bodyPr/>
        <a:lstStyle/>
        <a:p>
          <a:endParaRPr lang="en-US"/>
        </a:p>
      </dgm:t>
    </dgm:pt>
    <dgm:pt modelId="{5CE02298-1451-4C6D-A503-6C4D606E25BB}">
      <dgm:prSet phldrT="[Text]"/>
      <dgm:spPr>
        <a:ln w="19050">
          <a:solidFill>
            <a:srgbClr val="FF0000"/>
          </a:solidFill>
        </a:ln>
      </dgm:spPr>
      <dgm:t>
        <a:bodyPr/>
        <a:lstStyle/>
        <a:p>
          <a:r>
            <a:rPr lang="en-US" dirty="0" smtClean="0"/>
            <a:t>Mediation</a:t>
          </a:r>
          <a:endParaRPr lang="en-US" dirty="0"/>
        </a:p>
      </dgm:t>
    </dgm:pt>
    <dgm:pt modelId="{F3778A71-7E8B-4506-82B5-EE54E45DACF9}" type="parTrans" cxnId="{6EA6CE3E-5A89-4D20-BD2A-78BB78ABAAF4}">
      <dgm:prSet/>
      <dgm:spPr/>
      <dgm:t>
        <a:bodyPr/>
        <a:lstStyle/>
        <a:p>
          <a:endParaRPr lang="en-US"/>
        </a:p>
      </dgm:t>
    </dgm:pt>
    <dgm:pt modelId="{A726CBE9-D8BD-47D0-8FBD-CAE4389CC89C}" type="sibTrans" cxnId="{6EA6CE3E-5A89-4D20-BD2A-78BB78ABAAF4}">
      <dgm:prSet/>
      <dgm:spPr/>
      <dgm:t>
        <a:bodyPr/>
        <a:lstStyle/>
        <a:p>
          <a:endParaRPr lang="en-US"/>
        </a:p>
      </dgm:t>
    </dgm:pt>
    <dgm:pt modelId="{186E462F-B9AB-4E90-8F61-72BA94A5663D}">
      <dgm:prSet phldrT="[Text]"/>
      <dgm:spPr>
        <a:ln>
          <a:solidFill>
            <a:srgbClr val="FF0000"/>
          </a:solidFill>
        </a:ln>
      </dgm:spPr>
      <dgm:t>
        <a:bodyPr/>
        <a:lstStyle/>
        <a:p>
          <a:r>
            <a:rPr lang="en-US" dirty="0" smtClean="0"/>
            <a:t>Informal</a:t>
          </a:r>
          <a:endParaRPr lang="en-US" dirty="0"/>
        </a:p>
      </dgm:t>
    </dgm:pt>
    <dgm:pt modelId="{1192E583-E8A5-4955-BB60-A9E2A57F91D8}" type="parTrans" cxnId="{0C5C682E-9112-4CD5-B8A5-E2895C6558E5}">
      <dgm:prSet/>
      <dgm:spPr/>
      <dgm:t>
        <a:bodyPr/>
        <a:lstStyle/>
        <a:p>
          <a:endParaRPr lang="en-US"/>
        </a:p>
      </dgm:t>
    </dgm:pt>
    <dgm:pt modelId="{BF43DCEC-5715-48CC-B296-014C7F9CEA4D}" type="sibTrans" cxnId="{0C5C682E-9112-4CD5-B8A5-E2895C6558E5}">
      <dgm:prSet/>
      <dgm:spPr/>
      <dgm:t>
        <a:bodyPr/>
        <a:lstStyle/>
        <a:p>
          <a:endParaRPr lang="en-US"/>
        </a:p>
      </dgm:t>
    </dgm:pt>
    <dgm:pt modelId="{F965FBAF-2EFA-4CB3-9318-532D59D95D70}">
      <dgm:prSet phldrT="[Text]"/>
      <dgm:spPr>
        <a:ln>
          <a:solidFill>
            <a:srgbClr val="FF0000"/>
          </a:solidFill>
        </a:ln>
      </dgm:spPr>
      <dgm:t>
        <a:bodyPr/>
        <a:lstStyle/>
        <a:p>
          <a:r>
            <a:rPr lang="en-US" dirty="0" smtClean="0"/>
            <a:t>Outcome decided by the parties themselves, with discussions facilitated by a trained mediator who may not have subject matter expertise</a:t>
          </a:r>
          <a:endParaRPr lang="en-US" dirty="0"/>
        </a:p>
      </dgm:t>
    </dgm:pt>
    <dgm:pt modelId="{97C2E270-5A53-4436-828B-A74B8BFFF6BF}" type="parTrans" cxnId="{7CE324F4-B572-40C0-A010-E2CE8E4E6BF9}">
      <dgm:prSet/>
      <dgm:spPr/>
      <dgm:t>
        <a:bodyPr/>
        <a:lstStyle/>
        <a:p>
          <a:endParaRPr lang="en-US"/>
        </a:p>
      </dgm:t>
    </dgm:pt>
    <dgm:pt modelId="{29D9FC88-22B2-4921-B0DD-C690D3ACA34B}" type="sibTrans" cxnId="{7CE324F4-B572-40C0-A010-E2CE8E4E6BF9}">
      <dgm:prSet/>
      <dgm:spPr/>
      <dgm:t>
        <a:bodyPr/>
        <a:lstStyle/>
        <a:p>
          <a:endParaRPr lang="en-US"/>
        </a:p>
      </dgm:t>
    </dgm:pt>
    <dgm:pt modelId="{B6F2BF57-1F7A-4F55-895E-717FBC3B40A0}">
      <dgm:prSet phldrT="[Text]"/>
      <dgm:spPr/>
      <dgm:t>
        <a:bodyPr/>
        <a:lstStyle/>
        <a:p>
          <a:r>
            <a:rPr lang="en-US" dirty="0" smtClean="0"/>
            <a:t>Aim is usually to get the best deal for self, often to the detriment of the other party</a:t>
          </a:r>
          <a:endParaRPr lang="en-US" dirty="0"/>
        </a:p>
      </dgm:t>
    </dgm:pt>
    <dgm:pt modelId="{E26336D7-FB6F-47F3-B5A4-110FB1BD1FEF}" type="parTrans" cxnId="{BBF61815-893B-497A-B1E5-F27D8D0474EA}">
      <dgm:prSet/>
      <dgm:spPr/>
      <dgm:t>
        <a:bodyPr/>
        <a:lstStyle/>
        <a:p>
          <a:endParaRPr lang="en-US"/>
        </a:p>
      </dgm:t>
    </dgm:pt>
    <dgm:pt modelId="{461585CF-496F-4F7A-B05E-A0EB0D484E77}" type="sibTrans" cxnId="{BBF61815-893B-497A-B1E5-F27D8D0474EA}">
      <dgm:prSet/>
      <dgm:spPr/>
      <dgm:t>
        <a:bodyPr/>
        <a:lstStyle/>
        <a:p>
          <a:endParaRPr lang="en-US"/>
        </a:p>
      </dgm:t>
    </dgm:pt>
    <dgm:pt modelId="{C58F9D8C-39AC-4E77-A291-F25F91032A88}">
      <dgm:prSet phldrT="[Text]"/>
      <dgm:spPr/>
      <dgm:t>
        <a:bodyPr/>
        <a:lstStyle/>
        <a:p>
          <a:r>
            <a:rPr lang="en-US" dirty="0" smtClean="0"/>
            <a:t>Voluntary</a:t>
          </a:r>
          <a:endParaRPr lang="en-US" dirty="0"/>
        </a:p>
      </dgm:t>
    </dgm:pt>
    <dgm:pt modelId="{06435517-BDEB-4661-AA81-2258E613BD03}" type="parTrans" cxnId="{830DCEEE-205F-4130-B5D1-2BE095C99387}">
      <dgm:prSet/>
      <dgm:spPr/>
      <dgm:t>
        <a:bodyPr/>
        <a:lstStyle/>
        <a:p>
          <a:endParaRPr lang="en-US"/>
        </a:p>
      </dgm:t>
    </dgm:pt>
    <dgm:pt modelId="{7F42F188-752C-4736-A326-DEF72267A3B3}" type="sibTrans" cxnId="{830DCEEE-205F-4130-B5D1-2BE095C99387}">
      <dgm:prSet/>
      <dgm:spPr/>
      <dgm:t>
        <a:bodyPr/>
        <a:lstStyle/>
        <a:p>
          <a:endParaRPr lang="en-US"/>
        </a:p>
      </dgm:t>
    </dgm:pt>
    <dgm:pt modelId="{CA7E455D-2950-4D9B-9F32-E9E62087ED2B}">
      <dgm:prSet phldrT="[Text]"/>
      <dgm:spPr>
        <a:ln>
          <a:solidFill>
            <a:srgbClr val="FF0000"/>
          </a:solidFill>
        </a:ln>
      </dgm:spPr>
      <dgm:t>
        <a:bodyPr/>
        <a:lstStyle/>
        <a:p>
          <a:r>
            <a:rPr lang="en-US" dirty="0" smtClean="0"/>
            <a:t>Aim is to reach a mutually beneficial agreement</a:t>
          </a:r>
          <a:endParaRPr lang="en-US" dirty="0"/>
        </a:p>
      </dgm:t>
    </dgm:pt>
    <dgm:pt modelId="{65586116-1306-49E8-B605-B3B77F23C3B6}" type="parTrans" cxnId="{006E5FF2-FE21-457A-994A-4A4CEB838E88}">
      <dgm:prSet/>
      <dgm:spPr/>
      <dgm:t>
        <a:bodyPr/>
        <a:lstStyle/>
        <a:p>
          <a:endParaRPr lang="en-US"/>
        </a:p>
      </dgm:t>
    </dgm:pt>
    <dgm:pt modelId="{58F439AA-A4E7-42F7-9154-63C14B8D8B66}" type="sibTrans" cxnId="{006E5FF2-FE21-457A-994A-4A4CEB838E88}">
      <dgm:prSet/>
      <dgm:spPr/>
      <dgm:t>
        <a:bodyPr/>
        <a:lstStyle/>
        <a:p>
          <a:endParaRPr lang="en-US"/>
        </a:p>
      </dgm:t>
    </dgm:pt>
    <dgm:pt modelId="{082FC438-372F-4E80-A457-C3DEE2DBEAA9}">
      <dgm:prSet phldrT="[Text]"/>
      <dgm:spPr>
        <a:ln>
          <a:solidFill>
            <a:srgbClr val="FF0000"/>
          </a:solidFill>
        </a:ln>
      </dgm:spPr>
      <dgm:t>
        <a:bodyPr/>
        <a:lstStyle/>
        <a:p>
          <a:r>
            <a:rPr lang="en-US" dirty="0" smtClean="0"/>
            <a:t>Voluntary</a:t>
          </a:r>
          <a:endParaRPr lang="en-US" dirty="0"/>
        </a:p>
      </dgm:t>
    </dgm:pt>
    <dgm:pt modelId="{5106B9F6-671A-47D6-9290-DC0DF79DF83E}" type="parTrans" cxnId="{B2E1EA0B-CFA8-4CB0-8B9C-3AC3A02FBC48}">
      <dgm:prSet/>
      <dgm:spPr/>
      <dgm:t>
        <a:bodyPr/>
        <a:lstStyle/>
        <a:p>
          <a:endParaRPr lang="en-US"/>
        </a:p>
      </dgm:t>
    </dgm:pt>
    <dgm:pt modelId="{F8D6462B-4E54-4151-A53E-A92891A9428E}" type="sibTrans" cxnId="{B2E1EA0B-CFA8-4CB0-8B9C-3AC3A02FBC48}">
      <dgm:prSet/>
      <dgm:spPr/>
      <dgm:t>
        <a:bodyPr/>
        <a:lstStyle/>
        <a:p>
          <a:endParaRPr lang="en-US"/>
        </a:p>
      </dgm:t>
    </dgm:pt>
    <dgm:pt modelId="{083131E0-C9CC-40F5-8DCE-F3517EFEEB68}">
      <dgm:prSet phldrT="[Text]"/>
      <dgm:spPr/>
      <dgm:t>
        <a:bodyPr/>
        <a:lstStyle/>
        <a:p>
          <a:r>
            <a:rPr lang="en-US" dirty="0" smtClean="0"/>
            <a:t>Court or Tribunal</a:t>
          </a:r>
          <a:endParaRPr lang="en-US" dirty="0"/>
        </a:p>
      </dgm:t>
    </dgm:pt>
    <dgm:pt modelId="{4D90E063-4327-41E6-A8F2-CDD07D8AF2C6}" type="parTrans" cxnId="{A0184232-281A-4D3E-98F0-6D73C9B4C92F}">
      <dgm:prSet/>
      <dgm:spPr/>
      <dgm:t>
        <a:bodyPr/>
        <a:lstStyle/>
        <a:p>
          <a:endParaRPr lang="en-US"/>
        </a:p>
      </dgm:t>
    </dgm:pt>
    <dgm:pt modelId="{8BC28E1A-ACFF-4F03-AB6D-253523CFBDFE}" type="sibTrans" cxnId="{A0184232-281A-4D3E-98F0-6D73C9B4C92F}">
      <dgm:prSet/>
      <dgm:spPr/>
      <dgm:t>
        <a:bodyPr/>
        <a:lstStyle/>
        <a:p>
          <a:endParaRPr lang="en-US"/>
        </a:p>
      </dgm:t>
    </dgm:pt>
    <dgm:pt modelId="{E8FD2977-5062-4D14-BC4E-312A44C9B5ED}">
      <dgm:prSet/>
      <dgm:spPr/>
      <dgm:t>
        <a:bodyPr/>
        <a:lstStyle/>
        <a:p>
          <a:r>
            <a:rPr lang="en-US" dirty="0" smtClean="0"/>
            <a:t>Arbitration</a:t>
          </a:r>
          <a:endParaRPr lang="en-US" dirty="0"/>
        </a:p>
      </dgm:t>
    </dgm:pt>
    <dgm:pt modelId="{402093E2-5822-4F68-9662-DC155D613E18}" type="parTrans" cxnId="{1D19C2B0-28DD-4527-9D18-9494FB7EE6FD}">
      <dgm:prSet/>
      <dgm:spPr/>
      <dgm:t>
        <a:bodyPr/>
        <a:lstStyle/>
        <a:p>
          <a:endParaRPr lang="en-US"/>
        </a:p>
      </dgm:t>
    </dgm:pt>
    <dgm:pt modelId="{1092F15B-A93C-47FD-A897-A602D4CBFDF2}" type="sibTrans" cxnId="{1D19C2B0-28DD-4527-9D18-9494FB7EE6FD}">
      <dgm:prSet/>
      <dgm:spPr/>
      <dgm:t>
        <a:bodyPr/>
        <a:lstStyle/>
        <a:p>
          <a:endParaRPr lang="en-US"/>
        </a:p>
      </dgm:t>
    </dgm:pt>
    <dgm:pt modelId="{AEF41D5F-EC21-488B-A747-DB100B42804C}">
      <dgm:prSet/>
      <dgm:spPr/>
      <dgm:t>
        <a:bodyPr/>
        <a:lstStyle/>
        <a:p>
          <a:r>
            <a:rPr lang="en-US" dirty="0" smtClean="0"/>
            <a:t>Some formality with the parties able to agree procedures</a:t>
          </a:r>
          <a:endParaRPr lang="en-US" dirty="0"/>
        </a:p>
      </dgm:t>
    </dgm:pt>
    <dgm:pt modelId="{A01B3FD2-4F47-43E2-9B87-24E1DB560DC4}" type="parTrans" cxnId="{134742D1-793C-4E36-AFEC-9C1353FE9106}">
      <dgm:prSet/>
      <dgm:spPr/>
      <dgm:t>
        <a:bodyPr/>
        <a:lstStyle/>
        <a:p>
          <a:endParaRPr lang="en-US"/>
        </a:p>
      </dgm:t>
    </dgm:pt>
    <dgm:pt modelId="{34BFF2E8-1F79-475C-AD0D-5D0BB2267442}" type="sibTrans" cxnId="{134742D1-793C-4E36-AFEC-9C1353FE9106}">
      <dgm:prSet/>
      <dgm:spPr/>
      <dgm:t>
        <a:bodyPr/>
        <a:lstStyle/>
        <a:p>
          <a:endParaRPr lang="en-US"/>
        </a:p>
      </dgm:t>
    </dgm:pt>
    <dgm:pt modelId="{9C22B8F6-F6D9-4877-9757-02BB77C93351}">
      <dgm:prSet/>
      <dgm:spPr/>
      <dgm:t>
        <a:bodyPr/>
        <a:lstStyle/>
        <a:p>
          <a:r>
            <a:rPr lang="en-US" dirty="0" smtClean="0"/>
            <a:t>Formal rules and procedures</a:t>
          </a:r>
          <a:endParaRPr lang="en-US" dirty="0"/>
        </a:p>
      </dgm:t>
    </dgm:pt>
    <dgm:pt modelId="{8722919C-D3C5-4A97-96EA-CABEA244B18A}" type="parTrans" cxnId="{EC1C96DE-1630-4B17-A55F-1F74841F142D}">
      <dgm:prSet/>
      <dgm:spPr/>
      <dgm:t>
        <a:bodyPr/>
        <a:lstStyle/>
        <a:p>
          <a:endParaRPr lang="en-US"/>
        </a:p>
      </dgm:t>
    </dgm:pt>
    <dgm:pt modelId="{8732F693-7094-4C0C-AB10-F29160D01037}" type="sibTrans" cxnId="{EC1C96DE-1630-4B17-A55F-1F74841F142D}">
      <dgm:prSet/>
      <dgm:spPr/>
      <dgm:t>
        <a:bodyPr/>
        <a:lstStyle/>
        <a:p>
          <a:endParaRPr lang="en-US"/>
        </a:p>
      </dgm:t>
    </dgm:pt>
    <dgm:pt modelId="{CC6FFD7E-981F-49B5-AEC0-2068CE074BED}">
      <dgm:prSet/>
      <dgm:spPr/>
      <dgm:t>
        <a:bodyPr/>
        <a:lstStyle/>
        <a:p>
          <a:r>
            <a:rPr lang="en-US" dirty="0" smtClean="0"/>
            <a:t>Decisions made by an arbitrator selected by the parties and who has subject expertise</a:t>
          </a:r>
          <a:endParaRPr lang="en-US" dirty="0"/>
        </a:p>
      </dgm:t>
    </dgm:pt>
    <dgm:pt modelId="{09CFEFB3-9F5D-4106-B9D7-23516BA76792}" type="parTrans" cxnId="{B9A45F37-B360-45C8-83C7-9B956E7A86F9}">
      <dgm:prSet/>
      <dgm:spPr/>
      <dgm:t>
        <a:bodyPr/>
        <a:lstStyle/>
        <a:p>
          <a:endParaRPr lang="en-US"/>
        </a:p>
      </dgm:t>
    </dgm:pt>
    <dgm:pt modelId="{B293B7A0-60A9-43A9-96BD-EFF3F0E38393}" type="sibTrans" cxnId="{B9A45F37-B360-45C8-83C7-9B956E7A86F9}">
      <dgm:prSet/>
      <dgm:spPr/>
      <dgm:t>
        <a:bodyPr/>
        <a:lstStyle/>
        <a:p>
          <a:endParaRPr lang="en-US"/>
        </a:p>
      </dgm:t>
    </dgm:pt>
    <dgm:pt modelId="{C2B51BF7-7268-4338-8024-5C025FE06241}">
      <dgm:prSet/>
      <dgm:spPr/>
      <dgm:t>
        <a:bodyPr/>
        <a:lstStyle/>
        <a:p>
          <a:r>
            <a:rPr lang="en-US" dirty="0" smtClean="0"/>
            <a:t>Aim is for an independent decision, which is sometimes a compromise</a:t>
          </a:r>
          <a:endParaRPr lang="en-US" dirty="0"/>
        </a:p>
      </dgm:t>
    </dgm:pt>
    <dgm:pt modelId="{95751ECB-9C0E-45FC-BA8A-59C09B17A71B}" type="parTrans" cxnId="{3A388C0C-E7F9-41FC-AA10-6BAE3CF4A1DA}">
      <dgm:prSet/>
      <dgm:spPr/>
      <dgm:t>
        <a:bodyPr/>
        <a:lstStyle/>
        <a:p>
          <a:endParaRPr lang="en-US"/>
        </a:p>
      </dgm:t>
    </dgm:pt>
    <dgm:pt modelId="{9A5C5056-A3E4-4C0E-8044-9ED0C20EB2FB}" type="sibTrans" cxnId="{3A388C0C-E7F9-41FC-AA10-6BAE3CF4A1DA}">
      <dgm:prSet/>
      <dgm:spPr/>
      <dgm:t>
        <a:bodyPr/>
        <a:lstStyle/>
        <a:p>
          <a:endParaRPr lang="en-US"/>
        </a:p>
      </dgm:t>
    </dgm:pt>
    <dgm:pt modelId="{D5EF9615-80DF-436C-A65D-D5EF689ACF66}">
      <dgm:prSet/>
      <dgm:spPr/>
      <dgm:t>
        <a:bodyPr/>
        <a:lstStyle/>
        <a:p>
          <a:r>
            <a:rPr lang="en-US" dirty="0" smtClean="0"/>
            <a:t>Voluntary, though participation may be a contractual obligation</a:t>
          </a:r>
          <a:endParaRPr lang="en-US" dirty="0"/>
        </a:p>
      </dgm:t>
    </dgm:pt>
    <dgm:pt modelId="{68D8A6E3-81A9-499E-AA80-41DDEBBA48D9}" type="parTrans" cxnId="{54257BE5-AC32-471B-980E-F18360EC5609}">
      <dgm:prSet/>
      <dgm:spPr/>
      <dgm:t>
        <a:bodyPr/>
        <a:lstStyle/>
        <a:p>
          <a:endParaRPr lang="en-US"/>
        </a:p>
      </dgm:t>
    </dgm:pt>
    <dgm:pt modelId="{A4E9090F-25B7-4C98-8E5C-5306DF3FABC1}" type="sibTrans" cxnId="{54257BE5-AC32-471B-980E-F18360EC5609}">
      <dgm:prSet/>
      <dgm:spPr/>
      <dgm:t>
        <a:bodyPr/>
        <a:lstStyle/>
        <a:p>
          <a:endParaRPr lang="en-US"/>
        </a:p>
      </dgm:t>
    </dgm:pt>
    <dgm:pt modelId="{B09B8986-D808-4AB1-8497-974BD3C2FB06}">
      <dgm:prSet/>
      <dgm:spPr/>
      <dgm:t>
        <a:bodyPr/>
        <a:lstStyle/>
        <a:p>
          <a:r>
            <a:rPr lang="en-US" dirty="0" smtClean="0"/>
            <a:t>Decisions made by an adjudicator who may have no subject expertise and who is not selected by the parties</a:t>
          </a:r>
          <a:endParaRPr lang="en-US" dirty="0"/>
        </a:p>
      </dgm:t>
    </dgm:pt>
    <dgm:pt modelId="{2DFEC549-0CC8-47D9-AA7B-95C71C331FC0}" type="parTrans" cxnId="{F827C72B-66D1-487B-B1CF-31A4A5D106CF}">
      <dgm:prSet/>
      <dgm:spPr/>
      <dgm:t>
        <a:bodyPr/>
        <a:lstStyle/>
        <a:p>
          <a:endParaRPr lang="en-US"/>
        </a:p>
      </dgm:t>
    </dgm:pt>
    <dgm:pt modelId="{70A3D86B-D52E-4A67-80A2-F2A82F06C285}" type="sibTrans" cxnId="{F827C72B-66D1-487B-B1CF-31A4A5D106CF}">
      <dgm:prSet/>
      <dgm:spPr/>
      <dgm:t>
        <a:bodyPr/>
        <a:lstStyle/>
        <a:p>
          <a:endParaRPr lang="en-US"/>
        </a:p>
      </dgm:t>
    </dgm:pt>
    <dgm:pt modelId="{722B4826-4000-4E23-AE4E-011F86A4E5B8}">
      <dgm:prSet/>
      <dgm:spPr/>
      <dgm:t>
        <a:bodyPr/>
        <a:lstStyle/>
        <a:p>
          <a:r>
            <a:rPr lang="en-US" dirty="0" smtClean="0"/>
            <a:t>Aim is for an independent decision to be made, based on the evidence and the relevant law or regulations</a:t>
          </a:r>
          <a:endParaRPr lang="en-US" dirty="0"/>
        </a:p>
      </dgm:t>
    </dgm:pt>
    <dgm:pt modelId="{89C02269-137F-4B0F-A76B-843BAFBF9975}" type="parTrans" cxnId="{51035C71-4FE1-4054-8724-435F8432D022}">
      <dgm:prSet/>
      <dgm:spPr/>
      <dgm:t>
        <a:bodyPr/>
        <a:lstStyle/>
        <a:p>
          <a:endParaRPr lang="en-US"/>
        </a:p>
      </dgm:t>
    </dgm:pt>
    <dgm:pt modelId="{17594691-F1A1-4578-BB5D-8BE1554C175C}" type="sibTrans" cxnId="{51035C71-4FE1-4054-8724-435F8432D022}">
      <dgm:prSet/>
      <dgm:spPr/>
      <dgm:t>
        <a:bodyPr/>
        <a:lstStyle/>
        <a:p>
          <a:endParaRPr lang="en-US"/>
        </a:p>
      </dgm:t>
    </dgm:pt>
    <dgm:pt modelId="{325F0717-0A7F-447A-90BF-0836B43E44F3}">
      <dgm:prSet/>
      <dgm:spPr/>
      <dgm:t>
        <a:bodyPr/>
        <a:lstStyle/>
        <a:p>
          <a:r>
            <a:rPr lang="en-US" dirty="0" smtClean="0"/>
            <a:t>May be voluntary for the person bringing the action, but not for the one defending</a:t>
          </a:r>
          <a:endParaRPr lang="en-US" dirty="0"/>
        </a:p>
      </dgm:t>
    </dgm:pt>
    <dgm:pt modelId="{7505DF7B-D47D-45F2-A196-D1AB0B9B0A66}" type="parTrans" cxnId="{296D2ECF-7B02-4EEF-819D-1634336B97EB}">
      <dgm:prSet/>
      <dgm:spPr/>
      <dgm:t>
        <a:bodyPr/>
        <a:lstStyle/>
        <a:p>
          <a:endParaRPr lang="en-US"/>
        </a:p>
      </dgm:t>
    </dgm:pt>
    <dgm:pt modelId="{F8A8C87A-477F-4EF2-B34C-7E6C1AF28EF0}" type="sibTrans" cxnId="{296D2ECF-7B02-4EEF-819D-1634336B97EB}">
      <dgm:prSet/>
      <dgm:spPr/>
      <dgm:t>
        <a:bodyPr/>
        <a:lstStyle/>
        <a:p>
          <a:endParaRPr lang="en-US"/>
        </a:p>
      </dgm:t>
    </dgm:pt>
    <dgm:pt modelId="{3EEFD2E6-4349-4307-85B8-51FD85AF2869}" type="pres">
      <dgm:prSet presAssocID="{FB2FC629-B87B-4175-B8FC-A8660C72ACE3}" presName="diagram" presStyleCnt="0">
        <dgm:presLayoutVars>
          <dgm:chPref val="1"/>
          <dgm:dir/>
          <dgm:animOne val="branch"/>
          <dgm:animLvl val="lvl"/>
          <dgm:resizeHandles/>
        </dgm:presLayoutVars>
      </dgm:prSet>
      <dgm:spPr/>
      <dgm:t>
        <a:bodyPr/>
        <a:lstStyle/>
        <a:p>
          <a:endParaRPr lang="en-US"/>
        </a:p>
      </dgm:t>
    </dgm:pt>
    <dgm:pt modelId="{ACC20376-1831-4AE8-9967-03C8D3299918}" type="pres">
      <dgm:prSet presAssocID="{833EDD55-9F9B-472D-A19E-3D7C656663C9}" presName="root" presStyleCnt="0"/>
      <dgm:spPr/>
    </dgm:pt>
    <dgm:pt modelId="{F73E35C4-6B64-4FC3-9526-BDB11FEC997C}" type="pres">
      <dgm:prSet presAssocID="{833EDD55-9F9B-472D-A19E-3D7C656663C9}" presName="rootComposite" presStyleCnt="0"/>
      <dgm:spPr/>
    </dgm:pt>
    <dgm:pt modelId="{D8B3451E-6EB6-4C3F-8C53-B4CD03495523}" type="pres">
      <dgm:prSet presAssocID="{833EDD55-9F9B-472D-A19E-3D7C656663C9}" presName="rootText" presStyleLbl="node1" presStyleIdx="0" presStyleCnt="4"/>
      <dgm:spPr/>
      <dgm:t>
        <a:bodyPr/>
        <a:lstStyle/>
        <a:p>
          <a:endParaRPr lang="en-US"/>
        </a:p>
      </dgm:t>
    </dgm:pt>
    <dgm:pt modelId="{E3A3896D-92ED-4257-B3BF-86FCF844E0FA}" type="pres">
      <dgm:prSet presAssocID="{833EDD55-9F9B-472D-A19E-3D7C656663C9}" presName="rootConnector" presStyleLbl="node1" presStyleIdx="0" presStyleCnt="4"/>
      <dgm:spPr/>
      <dgm:t>
        <a:bodyPr/>
        <a:lstStyle/>
        <a:p>
          <a:endParaRPr lang="en-US"/>
        </a:p>
      </dgm:t>
    </dgm:pt>
    <dgm:pt modelId="{7A56D3CD-B695-418C-BDC4-8D018EC9CE57}" type="pres">
      <dgm:prSet presAssocID="{833EDD55-9F9B-472D-A19E-3D7C656663C9}" presName="childShape" presStyleCnt="0"/>
      <dgm:spPr/>
    </dgm:pt>
    <dgm:pt modelId="{E3FE73DE-37C9-4774-9864-0FDDD93C6ECB}" type="pres">
      <dgm:prSet presAssocID="{6B5196A5-C8F0-4BBF-8A9D-2A05B330279C}" presName="Name13" presStyleLbl="parChTrans1D2" presStyleIdx="0" presStyleCnt="16"/>
      <dgm:spPr/>
      <dgm:t>
        <a:bodyPr/>
        <a:lstStyle/>
        <a:p>
          <a:endParaRPr lang="en-US"/>
        </a:p>
      </dgm:t>
    </dgm:pt>
    <dgm:pt modelId="{A748D853-7F45-44DA-A3C2-A35E446D90CD}" type="pres">
      <dgm:prSet presAssocID="{35891B89-802A-464B-BE2C-24EC0A09E160}" presName="childText" presStyleLbl="bgAcc1" presStyleIdx="0" presStyleCnt="16">
        <dgm:presLayoutVars>
          <dgm:bulletEnabled val="1"/>
        </dgm:presLayoutVars>
      </dgm:prSet>
      <dgm:spPr/>
      <dgm:t>
        <a:bodyPr/>
        <a:lstStyle/>
        <a:p>
          <a:endParaRPr lang="en-US"/>
        </a:p>
      </dgm:t>
    </dgm:pt>
    <dgm:pt modelId="{6CFA3527-570A-4689-9416-2B0147F1CE52}" type="pres">
      <dgm:prSet presAssocID="{4E23003D-E061-4D4D-BFD2-96C49B7CA716}" presName="Name13" presStyleLbl="parChTrans1D2" presStyleIdx="1" presStyleCnt="16"/>
      <dgm:spPr/>
      <dgm:t>
        <a:bodyPr/>
        <a:lstStyle/>
        <a:p>
          <a:endParaRPr lang="en-US"/>
        </a:p>
      </dgm:t>
    </dgm:pt>
    <dgm:pt modelId="{054A46BD-50E4-4645-8515-C040DCC8A0D7}" type="pres">
      <dgm:prSet presAssocID="{32EB05E6-21ED-4CC7-8E6F-193AEF04FF7C}" presName="childText" presStyleLbl="bgAcc1" presStyleIdx="1" presStyleCnt="16">
        <dgm:presLayoutVars>
          <dgm:bulletEnabled val="1"/>
        </dgm:presLayoutVars>
      </dgm:prSet>
      <dgm:spPr/>
      <dgm:t>
        <a:bodyPr/>
        <a:lstStyle/>
        <a:p>
          <a:endParaRPr lang="en-US"/>
        </a:p>
      </dgm:t>
    </dgm:pt>
    <dgm:pt modelId="{B67E46D6-A084-498C-8038-B3846D290519}" type="pres">
      <dgm:prSet presAssocID="{E26336D7-FB6F-47F3-B5A4-110FB1BD1FEF}" presName="Name13" presStyleLbl="parChTrans1D2" presStyleIdx="2" presStyleCnt="16"/>
      <dgm:spPr/>
      <dgm:t>
        <a:bodyPr/>
        <a:lstStyle/>
        <a:p>
          <a:endParaRPr lang="en-US"/>
        </a:p>
      </dgm:t>
    </dgm:pt>
    <dgm:pt modelId="{10D1305D-FCA7-47B1-B930-DB0571B587B8}" type="pres">
      <dgm:prSet presAssocID="{B6F2BF57-1F7A-4F55-895E-717FBC3B40A0}" presName="childText" presStyleLbl="bgAcc1" presStyleIdx="2" presStyleCnt="16">
        <dgm:presLayoutVars>
          <dgm:bulletEnabled val="1"/>
        </dgm:presLayoutVars>
      </dgm:prSet>
      <dgm:spPr/>
      <dgm:t>
        <a:bodyPr/>
        <a:lstStyle/>
        <a:p>
          <a:endParaRPr lang="en-US"/>
        </a:p>
      </dgm:t>
    </dgm:pt>
    <dgm:pt modelId="{6C6F7A2B-D05C-4B2F-9FC4-192AD9D7BDFA}" type="pres">
      <dgm:prSet presAssocID="{06435517-BDEB-4661-AA81-2258E613BD03}" presName="Name13" presStyleLbl="parChTrans1D2" presStyleIdx="3" presStyleCnt="16"/>
      <dgm:spPr/>
      <dgm:t>
        <a:bodyPr/>
        <a:lstStyle/>
        <a:p>
          <a:endParaRPr lang="en-US"/>
        </a:p>
      </dgm:t>
    </dgm:pt>
    <dgm:pt modelId="{6FAF3216-EFA7-474B-ADA0-D901BE935FC6}" type="pres">
      <dgm:prSet presAssocID="{C58F9D8C-39AC-4E77-A291-F25F91032A88}" presName="childText" presStyleLbl="bgAcc1" presStyleIdx="3" presStyleCnt="16">
        <dgm:presLayoutVars>
          <dgm:bulletEnabled val="1"/>
        </dgm:presLayoutVars>
      </dgm:prSet>
      <dgm:spPr/>
      <dgm:t>
        <a:bodyPr/>
        <a:lstStyle/>
        <a:p>
          <a:endParaRPr lang="en-US"/>
        </a:p>
      </dgm:t>
    </dgm:pt>
    <dgm:pt modelId="{5197E06F-AE48-441B-AEA0-179E511192AD}" type="pres">
      <dgm:prSet presAssocID="{5CE02298-1451-4C6D-A503-6C4D606E25BB}" presName="root" presStyleCnt="0"/>
      <dgm:spPr/>
    </dgm:pt>
    <dgm:pt modelId="{C4FADEDD-20CC-43AD-9601-AF931B7D79AF}" type="pres">
      <dgm:prSet presAssocID="{5CE02298-1451-4C6D-A503-6C4D606E25BB}" presName="rootComposite" presStyleCnt="0"/>
      <dgm:spPr/>
    </dgm:pt>
    <dgm:pt modelId="{6805371D-EA21-483D-B7C6-4EFA246F92C3}" type="pres">
      <dgm:prSet presAssocID="{5CE02298-1451-4C6D-A503-6C4D606E25BB}" presName="rootText" presStyleLbl="node1" presStyleIdx="1" presStyleCnt="4"/>
      <dgm:spPr/>
      <dgm:t>
        <a:bodyPr/>
        <a:lstStyle/>
        <a:p>
          <a:endParaRPr lang="en-US"/>
        </a:p>
      </dgm:t>
    </dgm:pt>
    <dgm:pt modelId="{11DB0B8B-1869-4DFC-B2BB-E10C60F02CB6}" type="pres">
      <dgm:prSet presAssocID="{5CE02298-1451-4C6D-A503-6C4D606E25BB}" presName="rootConnector" presStyleLbl="node1" presStyleIdx="1" presStyleCnt="4"/>
      <dgm:spPr/>
      <dgm:t>
        <a:bodyPr/>
        <a:lstStyle/>
        <a:p>
          <a:endParaRPr lang="en-US"/>
        </a:p>
      </dgm:t>
    </dgm:pt>
    <dgm:pt modelId="{BE667F12-0D65-4CBC-A2C0-859044C2B866}" type="pres">
      <dgm:prSet presAssocID="{5CE02298-1451-4C6D-A503-6C4D606E25BB}" presName="childShape" presStyleCnt="0"/>
      <dgm:spPr/>
    </dgm:pt>
    <dgm:pt modelId="{40CBE144-F404-4070-B5E5-85C19BD9B45C}" type="pres">
      <dgm:prSet presAssocID="{1192E583-E8A5-4955-BB60-A9E2A57F91D8}" presName="Name13" presStyleLbl="parChTrans1D2" presStyleIdx="4" presStyleCnt="16"/>
      <dgm:spPr/>
      <dgm:t>
        <a:bodyPr/>
        <a:lstStyle/>
        <a:p>
          <a:endParaRPr lang="en-US"/>
        </a:p>
      </dgm:t>
    </dgm:pt>
    <dgm:pt modelId="{68087B12-1E6C-4FBA-87A5-611DE25BF063}" type="pres">
      <dgm:prSet presAssocID="{186E462F-B9AB-4E90-8F61-72BA94A5663D}" presName="childText" presStyleLbl="bgAcc1" presStyleIdx="4" presStyleCnt="16">
        <dgm:presLayoutVars>
          <dgm:bulletEnabled val="1"/>
        </dgm:presLayoutVars>
      </dgm:prSet>
      <dgm:spPr/>
      <dgm:t>
        <a:bodyPr/>
        <a:lstStyle/>
        <a:p>
          <a:endParaRPr lang="en-US"/>
        </a:p>
      </dgm:t>
    </dgm:pt>
    <dgm:pt modelId="{23911041-04EC-48B8-82F2-D2EBF6AC1BD2}" type="pres">
      <dgm:prSet presAssocID="{97C2E270-5A53-4436-828B-A74B8BFFF6BF}" presName="Name13" presStyleLbl="parChTrans1D2" presStyleIdx="5" presStyleCnt="16"/>
      <dgm:spPr/>
      <dgm:t>
        <a:bodyPr/>
        <a:lstStyle/>
        <a:p>
          <a:endParaRPr lang="en-US"/>
        </a:p>
      </dgm:t>
    </dgm:pt>
    <dgm:pt modelId="{B87C81CE-6119-4823-8B81-085ED815C91E}" type="pres">
      <dgm:prSet presAssocID="{F965FBAF-2EFA-4CB3-9318-532D59D95D70}" presName="childText" presStyleLbl="bgAcc1" presStyleIdx="5" presStyleCnt="16">
        <dgm:presLayoutVars>
          <dgm:bulletEnabled val="1"/>
        </dgm:presLayoutVars>
      </dgm:prSet>
      <dgm:spPr/>
      <dgm:t>
        <a:bodyPr/>
        <a:lstStyle/>
        <a:p>
          <a:endParaRPr lang="en-US"/>
        </a:p>
      </dgm:t>
    </dgm:pt>
    <dgm:pt modelId="{A1EC1CFB-6B65-4F16-A009-E4A49FA36862}" type="pres">
      <dgm:prSet presAssocID="{65586116-1306-49E8-B605-B3B77F23C3B6}" presName="Name13" presStyleLbl="parChTrans1D2" presStyleIdx="6" presStyleCnt="16"/>
      <dgm:spPr/>
      <dgm:t>
        <a:bodyPr/>
        <a:lstStyle/>
        <a:p>
          <a:endParaRPr lang="en-US"/>
        </a:p>
      </dgm:t>
    </dgm:pt>
    <dgm:pt modelId="{F628DBE9-8FA7-41CA-950E-36E3A335D641}" type="pres">
      <dgm:prSet presAssocID="{CA7E455D-2950-4D9B-9F32-E9E62087ED2B}" presName="childText" presStyleLbl="bgAcc1" presStyleIdx="6" presStyleCnt="16">
        <dgm:presLayoutVars>
          <dgm:bulletEnabled val="1"/>
        </dgm:presLayoutVars>
      </dgm:prSet>
      <dgm:spPr/>
      <dgm:t>
        <a:bodyPr/>
        <a:lstStyle/>
        <a:p>
          <a:endParaRPr lang="en-US"/>
        </a:p>
      </dgm:t>
    </dgm:pt>
    <dgm:pt modelId="{78AF45DB-06FE-4FC4-ABA2-6161F02845A0}" type="pres">
      <dgm:prSet presAssocID="{5106B9F6-671A-47D6-9290-DC0DF79DF83E}" presName="Name13" presStyleLbl="parChTrans1D2" presStyleIdx="7" presStyleCnt="16"/>
      <dgm:spPr/>
      <dgm:t>
        <a:bodyPr/>
        <a:lstStyle/>
        <a:p>
          <a:endParaRPr lang="en-US"/>
        </a:p>
      </dgm:t>
    </dgm:pt>
    <dgm:pt modelId="{3891F8B7-7C4F-4F30-A88F-C1A12D460AD7}" type="pres">
      <dgm:prSet presAssocID="{082FC438-372F-4E80-A457-C3DEE2DBEAA9}" presName="childText" presStyleLbl="bgAcc1" presStyleIdx="7" presStyleCnt="16">
        <dgm:presLayoutVars>
          <dgm:bulletEnabled val="1"/>
        </dgm:presLayoutVars>
      </dgm:prSet>
      <dgm:spPr/>
      <dgm:t>
        <a:bodyPr/>
        <a:lstStyle/>
        <a:p>
          <a:endParaRPr lang="en-US"/>
        </a:p>
      </dgm:t>
    </dgm:pt>
    <dgm:pt modelId="{C7BFD068-F336-4092-84DB-8CDFC635F0D2}" type="pres">
      <dgm:prSet presAssocID="{E8FD2977-5062-4D14-BC4E-312A44C9B5ED}" presName="root" presStyleCnt="0"/>
      <dgm:spPr/>
    </dgm:pt>
    <dgm:pt modelId="{CFDCC3A7-9698-4B64-B53B-2445E55FAFA7}" type="pres">
      <dgm:prSet presAssocID="{E8FD2977-5062-4D14-BC4E-312A44C9B5ED}" presName="rootComposite" presStyleCnt="0"/>
      <dgm:spPr/>
    </dgm:pt>
    <dgm:pt modelId="{5630C9C6-DBFC-49AB-ADCB-63C6346DEAE9}" type="pres">
      <dgm:prSet presAssocID="{E8FD2977-5062-4D14-BC4E-312A44C9B5ED}" presName="rootText" presStyleLbl="node1" presStyleIdx="2" presStyleCnt="4"/>
      <dgm:spPr/>
      <dgm:t>
        <a:bodyPr/>
        <a:lstStyle/>
        <a:p>
          <a:endParaRPr lang="en-US"/>
        </a:p>
      </dgm:t>
    </dgm:pt>
    <dgm:pt modelId="{50B416CA-D129-48A7-95B2-C87EB057A6A3}" type="pres">
      <dgm:prSet presAssocID="{E8FD2977-5062-4D14-BC4E-312A44C9B5ED}" presName="rootConnector" presStyleLbl="node1" presStyleIdx="2" presStyleCnt="4"/>
      <dgm:spPr/>
      <dgm:t>
        <a:bodyPr/>
        <a:lstStyle/>
        <a:p>
          <a:endParaRPr lang="en-US"/>
        </a:p>
      </dgm:t>
    </dgm:pt>
    <dgm:pt modelId="{D7749B59-C687-441A-8D11-F98353375E01}" type="pres">
      <dgm:prSet presAssocID="{E8FD2977-5062-4D14-BC4E-312A44C9B5ED}" presName="childShape" presStyleCnt="0"/>
      <dgm:spPr/>
    </dgm:pt>
    <dgm:pt modelId="{65C5D073-0722-4973-A9F5-BEC3E6BAD90C}" type="pres">
      <dgm:prSet presAssocID="{A01B3FD2-4F47-43E2-9B87-24E1DB560DC4}" presName="Name13" presStyleLbl="parChTrans1D2" presStyleIdx="8" presStyleCnt="16"/>
      <dgm:spPr/>
      <dgm:t>
        <a:bodyPr/>
        <a:lstStyle/>
        <a:p>
          <a:endParaRPr lang="en-US"/>
        </a:p>
      </dgm:t>
    </dgm:pt>
    <dgm:pt modelId="{DA69EF95-B277-47CB-A2A8-E9342CF0DC3A}" type="pres">
      <dgm:prSet presAssocID="{AEF41D5F-EC21-488B-A747-DB100B42804C}" presName="childText" presStyleLbl="bgAcc1" presStyleIdx="8" presStyleCnt="16">
        <dgm:presLayoutVars>
          <dgm:bulletEnabled val="1"/>
        </dgm:presLayoutVars>
      </dgm:prSet>
      <dgm:spPr/>
      <dgm:t>
        <a:bodyPr/>
        <a:lstStyle/>
        <a:p>
          <a:endParaRPr lang="en-US"/>
        </a:p>
      </dgm:t>
    </dgm:pt>
    <dgm:pt modelId="{AF93115E-C768-4805-96D2-77ED902F06E2}" type="pres">
      <dgm:prSet presAssocID="{09CFEFB3-9F5D-4106-B9D7-23516BA76792}" presName="Name13" presStyleLbl="parChTrans1D2" presStyleIdx="9" presStyleCnt="16"/>
      <dgm:spPr/>
      <dgm:t>
        <a:bodyPr/>
        <a:lstStyle/>
        <a:p>
          <a:endParaRPr lang="en-US"/>
        </a:p>
      </dgm:t>
    </dgm:pt>
    <dgm:pt modelId="{F831CC01-F573-4B72-B3B7-401B4DBD409A}" type="pres">
      <dgm:prSet presAssocID="{CC6FFD7E-981F-49B5-AEC0-2068CE074BED}" presName="childText" presStyleLbl="bgAcc1" presStyleIdx="9" presStyleCnt="16">
        <dgm:presLayoutVars>
          <dgm:bulletEnabled val="1"/>
        </dgm:presLayoutVars>
      </dgm:prSet>
      <dgm:spPr/>
      <dgm:t>
        <a:bodyPr/>
        <a:lstStyle/>
        <a:p>
          <a:endParaRPr lang="en-US"/>
        </a:p>
      </dgm:t>
    </dgm:pt>
    <dgm:pt modelId="{A4354F53-6735-4274-8B20-86D38DB8A9DE}" type="pres">
      <dgm:prSet presAssocID="{95751ECB-9C0E-45FC-BA8A-59C09B17A71B}" presName="Name13" presStyleLbl="parChTrans1D2" presStyleIdx="10" presStyleCnt="16"/>
      <dgm:spPr/>
      <dgm:t>
        <a:bodyPr/>
        <a:lstStyle/>
        <a:p>
          <a:endParaRPr lang="en-US"/>
        </a:p>
      </dgm:t>
    </dgm:pt>
    <dgm:pt modelId="{6701BB38-DD2D-4460-AE28-CF258F08A441}" type="pres">
      <dgm:prSet presAssocID="{C2B51BF7-7268-4338-8024-5C025FE06241}" presName="childText" presStyleLbl="bgAcc1" presStyleIdx="10" presStyleCnt="16">
        <dgm:presLayoutVars>
          <dgm:bulletEnabled val="1"/>
        </dgm:presLayoutVars>
      </dgm:prSet>
      <dgm:spPr/>
      <dgm:t>
        <a:bodyPr/>
        <a:lstStyle/>
        <a:p>
          <a:endParaRPr lang="en-US"/>
        </a:p>
      </dgm:t>
    </dgm:pt>
    <dgm:pt modelId="{E11C01AA-F1D5-429A-9AFA-274FE6402906}" type="pres">
      <dgm:prSet presAssocID="{68D8A6E3-81A9-499E-AA80-41DDEBBA48D9}" presName="Name13" presStyleLbl="parChTrans1D2" presStyleIdx="11" presStyleCnt="16"/>
      <dgm:spPr/>
      <dgm:t>
        <a:bodyPr/>
        <a:lstStyle/>
        <a:p>
          <a:endParaRPr lang="en-US"/>
        </a:p>
      </dgm:t>
    </dgm:pt>
    <dgm:pt modelId="{2DE59AE9-FAD0-4665-99DE-0270F2F2B47C}" type="pres">
      <dgm:prSet presAssocID="{D5EF9615-80DF-436C-A65D-D5EF689ACF66}" presName="childText" presStyleLbl="bgAcc1" presStyleIdx="11" presStyleCnt="16">
        <dgm:presLayoutVars>
          <dgm:bulletEnabled val="1"/>
        </dgm:presLayoutVars>
      </dgm:prSet>
      <dgm:spPr/>
      <dgm:t>
        <a:bodyPr/>
        <a:lstStyle/>
        <a:p>
          <a:endParaRPr lang="en-US"/>
        </a:p>
      </dgm:t>
    </dgm:pt>
    <dgm:pt modelId="{F065D0BE-28F4-480F-934E-2253858080D9}" type="pres">
      <dgm:prSet presAssocID="{083131E0-C9CC-40F5-8DCE-F3517EFEEB68}" presName="root" presStyleCnt="0"/>
      <dgm:spPr/>
    </dgm:pt>
    <dgm:pt modelId="{50ED511B-6C42-4AD1-B7D2-DFEA96E932FC}" type="pres">
      <dgm:prSet presAssocID="{083131E0-C9CC-40F5-8DCE-F3517EFEEB68}" presName="rootComposite" presStyleCnt="0"/>
      <dgm:spPr/>
    </dgm:pt>
    <dgm:pt modelId="{66C67501-BEC4-45D6-AF19-C7F3AE5AE162}" type="pres">
      <dgm:prSet presAssocID="{083131E0-C9CC-40F5-8DCE-F3517EFEEB68}" presName="rootText" presStyleLbl="node1" presStyleIdx="3" presStyleCnt="4" custLinFactNeighborX="1844" custLinFactNeighborY="2458"/>
      <dgm:spPr/>
      <dgm:t>
        <a:bodyPr/>
        <a:lstStyle/>
        <a:p>
          <a:endParaRPr lang="en-US"/>
        </a:p>
      </dgm:t>
    </dgm:pt>
    <dgm:pt modelId="{7D0398CC-393F-40EE-840A-158B0C77A4DF}" type="pres">
      <dgm:prSet presAssocID="{083131E0-C9CC-40F5-8DCE-F3517EFEEB68}" presName="rootConnector" presStyleLbl="node1" presStyleIdx="3" presStyleCnt="4"/>
      <dgm:spPr/>
      <dgm:t>
        <a:bodyPr/>
        <a:lstStyle/>
        <a:p>
          <a:endParaRPr lang="en-US"/>
        </a:p>
      </dgm:t>
    </dgm:pt>
    <dgm:pt modelId="{B6F634FD-AC22-46E9-9FE6-4C819AC6FB71}" type="pres">
      <dgm:prSet presAssocID="{083131E0-C9CC-40F5-8DCE-F3517EFEEB68}" presName="childShape" presStyleCnt="0"/>
      <dgm:spPr/>
    </dgm:pt>
    <dgm:pt modelId="{FF838F00-DEB2-466E-BA70-0F2C87917B83}" type="pres">
      <dgm:prSet presAssocID="{8722919C-D3C5-4A97-96EA-CABEA244B18A}" presName="Name13" presStyleLbl="parChTrans1D2" presStyleIdx="12" presStyleCnt="16"/>
      <dgm:spPr/>
      <dgm:t>
        <a:bodyPr/>
        <a:lstStyle/>
        <a:p>
          <a:endParaRPr lang="en-US"/>
        </a:p>
      </dgm:t>
    </dgm:pt>
    <dgm:pt modelId="{34B2A646-ED29-4286-ABF0-901151FDC7E9}" type="pres">
      <dgm:prSet presAssocID="{9C22B8F6-F6D9-4877-9757-02BB77C93351}" presName="childText" presStyleLbl="bgAcc1" presStyleIdx="12" presStyleCnt="16">
        <dgm:presLayoutVars>
          <dgm:bulletEnabled val="1"/>
        </dgm:presLayoutVars>
      </dgm:prSet>
      <dgm:spPr/>
      <dgm:t>
        <a:bodyPr/>
        <a:lstStyle/>
        <a:p>
          <a:endParaRPr lang="en-US"/>
        </a:p>
      </dgm:t>
    </dgm:pt>
    <dgm:pt modelId="{B1F5F486-BB4E-41C0-BFE4-6F689F941053}" type="pres">
      <dgm:prSet presAssocID="{2DFEC549-0CC8-47D9-AA7B-95C71C331FC0}" presName="Name13" presStyleLbl="parChTrans1D2" presStyleIdx="13" presStyleCnt="16"/>
      <dgm:spPr/>
      <dgm:t>
        <a:bodyPr/>
        <a:lstStyle/>
        <a:p>
          <a:endParaRPr lang="en-US"/>
        </a:p>
      </dgm:t>
    </dgm:pt>
    <dgm:pt modelId="{A69A2F35-C1E5-49FD-8A28-63C80A0622C8}" type="pres">
      <dgm:prSet presAssocID="{B09B8986-D808-4AB1-8497-974BD3C2FB06}" presName="childText" presStyleLbl="bgAcc1" presStyleIdx="13" presStyleCnt="16">
        <dgm:presLayoutVars>
          <dgm:bulletEnabled val="1"/>
        </dgm:presLayoutVars>
      </dgm:prSet>
      <dgm:spPr/>
      <dgm:t>
        <a:bodyPr/>
        <a:lstStyle/>
        <a:p>
          <a:endParaRPr lang="en-US"/>
        </a:p>
      </dgm:t>
    </dgm:pt>
    <dgm:pt modelId="{68949394-D591-4B20-9930-63B25748E14D}" type="pres">
      <dgm:prSet presAssocID="{89C02269-137F-4B0F-A76B-843BAFBF9975}" presName="Name13" presStyleLbl="parChTrans1D2" presStyleIdx="14" presStyleCnt="16"/>
      <dgm:spPr/>
      <dgm:t>
        <a:bodyPr/>
        <a:lstStyle/>
        <a:p>
          <a:endParaRPr lang="en-US"/>
        </a:p>
      </dgm:t>
    </dgm:pt>
    <dgm:pt modelId="{582839DC-6B9C-4D1C-9154-B5E8B38A867B}" type="pres">
      <dgm:prSet presAssocID="{722B4826-4000-4E23-AE4E-011F86A4E5B8}" presName="childText" presStyleLbl="bgAcc1" presStyleIdx="14" presStyleCnt="16">
        <dgm:presLayoutVars>
          <dgm:bulletEnabled val="1"/>
        </dgm:presLayoutVars>
      </dgm:prSet>
      <dgm:spPr/>
      <dgm:t>
        <a:bodyPr/>
        <a:lstStyle/>
        <a:p>
          <a:endParaRPr lang="en-US"/>
        </a:p>
      </dgm:t>
    </dgm:pt>
    <dgm:pt modelId="{66916C7F-0EED-4F84-B39A-3C259F141F09}" type="pres">
      <dgm:prSet presAssocID="{7505DF7B-D47D-45F2-A196-D1AB0B9B0A66}" presName="Name13" presStyleLbl="parChTrans1D2" presStyleIdx="15" presStyleCnt="16"/>
      <dgm:spPr/>
      <dgm:t>
        <a:bodyPr/>
        <a:lstStyle/>
        <a:p>
          <a:endParaRPr lang="en-US"/>
        </a:p>
      </dgm:t>
    </dgm:pt>
    <dgm:pt modelId="{7169D37D-5BB0-4805-B272-1C450B136BB3}" type="pres">
      <dgm:prSet presAssocID="{325F0717-0A7F-447A-90BF-0836B43E44F3}" presName="childText" presStyleLbl="bgAcc1" presStyleIdx="15" presStyleCnt="16">
        <dgm:presLayoutVars>
          <dgm:bulletEnabled val="1"/>
        </dgm:presLayoutVars>
      </dgm:prSet>
      <dgm:spPr/>
      <dgm:t>
        <a:bodyPr/>
        <a:lstStyle/>
        <a:p>
          <a:endParaRPr lang="en-US"/>
        </a:p>
      </dgm:t>
    </dgm:pt>
  </dgm:ptLst>
  <dgm:cxnLst>
    <dgm:cxn modelId="{BA2489F4-9A31-442D-A8A3-15B23151CEBD}" type="presOf" srcId="{65586116-1306-49E8-B605-B3B77F23C3B6}" destId="{A1EC1CFB-6B65-4F16-A009-E4A49FA36862}" srcOrd="0" destOrd="0" presId="urn:microsoft.com/office/officeart/2005/8/layout/hierarchy3"/>
    <dgm:cxn modelId="{B3321A35-AF51-4CDE-8CA1-B7AE877160B0}" type="presOf" srcId="{833EDD55-9F9B-472D-A19E-3D7C656663C9}" destId="{D8B3451E-6EB6-4C3F-8C53-B4CD03495523}" srcOrd="0" destOrd="0" presId="urn:microsoft.com/office/officeart/2005/8/layout/hierarchy3"/>
    <dgm:cxn modelId="{91D17072-20C2-4F01-810D-6B6B713D7D61}" type="presOf" srcId="{082FC438-372F-4E80-A457-C3DEE2DBEAA9}" destId="{3891F8B7-7C4F-4F30-A88F-C1A12D460AD7}" srcOrd="0" destOrd="0" presId="urn:microsoft.com/office/officeart/2005/8/layout/hierarchy3"/>
    <dgm:cxn modelId="{A0184232-281A-4D3E-98F0-6D73C9B4C92F}" srcId="{FB2FC629-B87B-4175-B8FC-A8660C72ACE3}" destId="{083131E0-C9CC-40F5-8DCE-F3517EFEEB68}" srcOrd="3" destOrd="0" parTransId="{4D90E063-4327-41E6-A8F2-CDD07D8AF2C6}" sibTransId="{8BC28E1A-ACFF-4F03-AB6D-253523CFBDFE}"/>
    <dgm:cxn modelId="{F827C72B-66D1-487B-B1CF-31A4A5D106CF}" srcId="{083131E0-C9CC-40F5-8DCE-F3517EFEEB68}" destId="{B09B8986-D808-4AB1-8497-974BD3C2FB06}" srcOrd="1" destOrd="0" parTransId="{2DFEC549-0CC8-47D9-AA7B-95C71C331FC0}" sibTransId="{70A3D86B-D52E-4A67-80A2-F2A82F06C285}"/>
    <dgm:cxn modelId="{D051FEA9-EDB9-41DB-BEC6-ED7594980E73}" srcId="{833EDD55-9F9B-472D-A19E-3D7C656663C9}" destId="{32EB05E6-21ED-4CC7-8E6F-193AEF04FF7C}" srcOrd="1" destOrd="0" parTransId="{4E23003D-E061-4D4D-BFD2-96C49B7CA716}" sibTransId="{EEBA424D-B860-42C2-A8BD-539D9DA44E9D}"/>
    <dgm:cxn modelId="{F79090E9-C830-4EBB-845F-11AB2630191B}" srcId="{833EDD55-9F9B-472D-A19E-3D7C656663C9}" destId="{35891B89-802A-464B-BE2C-24EC0A09E160}" srcOrd="0" destOrd="0" parTransId="{6B5196A5-C8F0-4BBF-8A9D-2A05B330279C}" sibTransId="{DBAFD326-08B6-42B3-9AB4-D00D7D3932C3}"/>
    <dgm:cxn modelId="{7CE324F4-B572-40C0-A010-E2CE8E4E6BF9}" srcId="{5CE02298-1451-4C6D-A503-6C4D606E25BB}" destId="{F965FBAF-2EFA-4CB3-9318-532D59D95D70}" srcOrd="1" destOrd="0" parTransId="{97C2E270-5A53-4436-828B-A74B8BFFF6BF}" sibTransId="{29D9FC88-22B2-4921-B0DD-C690D3ACA34B}"/>
    <dgm:cxn modelId="{8AE7BCD4-F4B0-4692-9E51-28312977EB9C}" type="presOf" srcId="{5CE02298-1451-4C6D-A503-6C4D606E25BB}" destId="{6805371D-EA21-483D-B7C6-4EFA246F92C3}" srcOrd="0" destOrd="0" presId="urn:microsoft.com/office/officeart/2005/8/layout/hierarchy3"/>
    <dgm:cxn modelId="{006E5FF2-FE21-457A-994A-4A4CEB838E88}" srcId="{5CE02298-1451-4C6D-A503-6C4D606E25BB}" destId="{CA7E455D-2950-4D9B-9F32-E9E62087ED2B}" srcOrd="2" destOrd="0" parTransId="{65586116-1306-49E8-B605-B3B77F23C3B6}" sibTransId="{58F439AA-A4E7-42F7-9154-63C14B8D8B66}"/>
    <dgm:cxn modelId="{FB7E5A7B-FDB0-4CDE-9819-8BD8B31A9EBA}" type="presOf" srcId="{7505DF7B-D47D-45F2-A196-D1AB0B9B0A66}" destId="{66916C7F-0EED-4F84-B39A-3C259F141F09}" srcOrd="0" destOrd="0" presId="urn:microsoft.com/office/officeart/2005/8/layout/hierarchy3"/>
    <dgm:cxn modelId="{3AD5FB13-6777-49DA-B510-64881812178C}" type="presOf" srcId="{9C22B8F6-F6D9-4877-9757-02BB77C93351}" destId="{34B2A646-ED29-4286-ABF0-901151FDC7E9}" srcOrd="0" destOrd="0" presId="urn:microsoft.com/office/officeart/2005/8/layout/hierarchy3"/>
    <dgm:cxn modelId="{BBF61815-893B-497A-B1E5-F27D8D0474EA}" srcId="{833EDD55-9F9B-472D-A19E-3D7C656663C9}" destId="{B6F2BF57-1F7A-4F55-895E-717FBC3B40A0}" srcOrd="2" destOrd="0" parTransId="{E26336D7-FB6F-47F3-B5A4-110FB1BD1FEF}" sibTransId="{461585CF-496F-4F7A-B05E-A0EB0D484E77}"/>
    <dgm:cxn modelId="{0A72345A-5BD1-489A-A81B-05C2EC345321}" type="presOf" srcId="{68D8A6E3-81A9-499E-AA80-41DDEBBA48D9}" destId="{E11C01AA-F1D5-429A-9AFA-274FE6402906}" srcOrd="0" destOrd="0" presId="urn:microsoft.com/office/officeart/2005/8/layout/hierarchy3"/>
    <dgm:cxn modelId="{830DCEEE-205F-4130-B5D1-2BE095C99387}" srcId="{833EDD55-9F9B-472D-A19E-3D7C656663C9}" destId="{C58F9D8C-39AC-4E77-A291-F25F91032A88}" srcOrd="3" destOrd="0" parTransId="{06435517-BDEB-4661-AA81-2258E613BD03}" sibTransId="{7F42F188-752C-4736-A326-DEF72267A3B3}"/>
    <dgm:cxn modelId="{CDDA60DB-C37F-4937-A4AA-35C80730E6EA}" type="presOf" srcId="{B6F2BF57-1F7A-4F55-895E-717FBC3B40A0}" destId="{10D1305D-FCA7-47B1-B930-DB0571B587B8}" srcOrd="0" destOrd="0" presId="urn:microsoft.com/office/officeart/2005/8/layout/hierarchy3"/>
    <dgm:cxn modelId="{D4073833-E0D0-4030-9811-711C8BD62B25}" type="presOf" srcId="{FB2FC629-B87B-4175-B8FC-A8660C72ACE3}" destId="{3EEFD2E6-4349-4307-85B8-51FD85AF2869}" srcOrd="0" destOrd="0" presId="urn:microsoft.com/office/officeart/2005/8/layout/hierarchy3"/>
    <dgm:cxn modelId="{2B00C37A-0AAB-4878-90BB-881DFD686421}" type="presOf" srcId="{06435517-BDEB-4661-AA81-2258E613BD03}" destId="{6C6F7A2B-D05C-4B2F-9FC4-192AD9D7BDFA}" srcOrd="0" destOrd="0" presId="urn:microsoft.com/office/officeart/2005/8/layout/hierarchy3"/>
    <dgm:cxn modelId="{FB61304B-40C2-417E-9680-0F5AFA302D4E}" type="presOf" srcId="{833EDD55-9F9B-472D-A19E-3D7C656663C9}" destId="{E3A3896D-92ED-4257-B3BF-86FCF844E0FA}" srcOrd="1" destOrd="0" presId="urn:microsoft.com/office/officeart/2005/8/layout/hierarchy3"/>
    <dgm:cxn modelId="{412F56D9-A3A5-4192-9127-A6C04F2F0711}" type="presOf" srcId="{5106B9F6-671A-47D6-9290-DC0DF79DF83E}" destId="{78AF45DB-06FE-4FC4-ABA2-6161F02845A0}" srcOrd="0" destOrd="0" presId="urn:microsoft.com/office/officeart/2005/8/layout/hierarchy3"/>
    <dgm:cxn modelId="{81675669-516F-40CD-ABC2-7EFA8886E20D}" type="presOf" srcId="{8722919C-D3C5-4A97-96EA-CABEA244B18A}" destId="{FF838F00-DEB2-466E-BA70-0F2C87917B83}" srcOrd="0" destOrd="0" presId="urn:microsoft.com/office/officeart/2005/8/layout/hierarchy3"/>
    <dgm:cxn modelId="{398EDFA4-6985-4CBC-B01B-A679B8E2ECA9}" type="presOf" srcId="{2DFEC549-0CC8-47D9-AA7B-95C71C331FC0}" destId="{B1F5F486-BB4E-41C0-BFE4-6F689F941053}" srcOrd="0" destOrd="0" presId="urn:microsoft.com/office/officeart/2005/8/layout/hierarchy3"/>
    <dgm:cxn modelId="{E6BEB50A-5073-4E22-8753-35C724E9645D}" type="presOf" srcId="{6B5196A5-C8F0-4BBF-8A9D-2A05B330279C}" destId="{E3FE73DE-37C9-4774-9864-0FDDD93C6ECB}" srcOrd="0" destOrd="0" presId="urn:microsoft.com/office/officeart/2005/8/layout/hierarchy3"/>
    <dgm:cxn modelId="{B2E1EA0B-CFA8-4CB0-8B9C-3AC3A02FBC48}" srcId="{5CE02298-1451-4C6D-A503-6C4D606E25BB}" destId="{082FC438-372F-4E80-A457-C3DEE2DBEAA9}" srcOrd="3" destOrd="0" parTransId="{5106B9F6-671A-47D6-9290-DC0DF79DF83E}" sibTransId="{F8D6462B-4E54-4151-A53E-A92891A9428E}"/>
    <dgm:cxn modelId="{F25982B5-8E85-4859-A850-BF8895CFEF82}" type="presOf" srcId="{083131E0-C9CC-40F5-8DCE-F3517EFEEB68}" destId="{66C67501-BEC4-45D6-AF19-C7F3AE5AE162}" srcOrd="0" destOrd="0" presId="urn:microsoft.com/office/officeart/2005/8/layout/hierarchy3"/>
    <dgm:cxn modelId="{D26B0084-3816-415E-A387-D4D1ABBA5F0F}" type="presOf" srcId="{A01B3FD2-4F47-43E2-9B87-24E1DB560DC4}" destId="{65C5D073-0722-4973-A9F5-BEC3E6BAD90C}" srcOrd="0" destOrd="0" presId="urn:microsoft.com/office/officeart/2005/8/layout/hierarchy3"/>
    <dgm:cxn modelId="{EC1C96DE-1630-4B17-A55F-1F74841F142D}" srcId="{083131E0-C9CC-40F5-8DCE-F3517EFEEB68}" destId="{9C22B8F6-F6D9-4877-9757-02BB77C93351}" srcOrd="0" destOrd="0" parTransId="{8722919C-D3C5-4A97-96EA-CABEA244B18A}" sibTransId="{8732F693-7094-4C0C-AB10-F29160D01037}"/>
    <dgm:cxn modelId="{54257BE5-AC32-471B-980E-F18360EC5609}" srcId="{E8FD2977-5062-4D14-BC4E-312A44C9B5ED}" destId="{D5EF9615-80DF-436C-A65D-D5EF689ACF66}" srcOrd="3" destOrd="0" parTransId="{68D8A6E3-81A9-499E-AA80-41DDEBBA48D9}" sibTransId="{A4E9090F-25B7-4C98-8E5C-5306DF3FABC1}"/>
    <dgm:cxn modelId="{E6182384-C5EE-4320-BF18-E20AC38D066A}" type="presOf" srcId="{09CFEFB3-9F5D-4106-B9D7-23516BA76792}" destId="{AF93115E-C768-4805-96D2-77ED902F06E2}" srcOrd="0" destOrd="0" presId="urn:microsoft.com/office/officeart/2005/8/layout/hierarchy3"/>
    <dgm:cxn modelId="{19F94EA5-4857-4432-84FE-16E5E9F07190}" type="presOf" srcId="{CC6FFD7E-981F-49B5-AEC0-2068CE074BED}" destId="{F831CC01-F573-4B72-B3B7-401B4DBD409A}" srcOrd="0" destOrd="0" presId="urn:microsoft.com/office/officeart/2005/8/layout/hierarchy3"/>
    <dgm:cxn modelId="{51035C71-4FE1-4054-8724-435F8432D022}" srcId="{083131E0-C9CC-40F5-8DCE-F3517EFEEB68}" destId="{722B4826-4000-4E23-AE4E-011F86A4E5B8}" srcOrd="2" destOrd="0" parTransId="{89C02269-137F-4B0F-A76B-843BAFBF9975}" sibTransId="{17594691-F1A1-4578-BB5D-8BE1554C175C}"/>
    <dgm:cxn modelId="{9244E199-E5CC-4E8E-813F-98CC04C01BA6}" type="presOf" srcId="{E8FD2977-5062-4D14-BC4E-312A44C9B5ED}" destId="{5630C9C6-DBFC-49AB-ADCB-63C6346DEAE9}" srcOrd="0" destOrd="0" presId="urn:microsoft.com/office/officeart/2005/8/layout/hierarchy3"/>
    <dgm:cxn modelId="{D587A986-B880-4A22-9550-9DC19E6B7D14}" type="presOf" srcId="{C2B51BF7-7268-4338-8024-5C025FE06241}" destId="{6701BB38-DD2D-4460-AE28-CF258F08A441}" srcOrd="0" destOrd="0" presId="urn:microsoft.com/office/officeart/2005/8/layout/hierarchy3"/>
    <dgm:cxn modelId="{CD7C7824-AC36-4580-90DA-D7D27336D83D}" type="presOf" srcId="{35891B89-802A-464B-BE2C-24EC0A09E160}" destId="{A748D853-7F45-44DA-A3C2-A35E446D90CD}" srcOrd="0" destOrd="0" presId="urn:microsoft.com/office/officeart/2005/8/layout/hierarchy3"/>
    <dgm:cxn modelId="{FBE1DBA8-989D-45C4-BCFA-CEAED274F076}" type="presOf" srcId="{4E23003D-E061-4D4D-BFD2-96C49B7CA716}" destId="{6CFA3527-570A-4689-9416-2B0147F1CE52}" srcOrd="0" destOrd="0" presId="urn:microsoft.com/office/officeart/2005/8/layout/hierarchy3"/>
    <dgm:cxn modelId="{4F893885-F4C0-49EC-AFA8-2C61986A8FD8}" type="presOf" srcId="{325F0717-0A7F-447A-90BF-0836B43E44F3}" destId="{7169D37D-5BB0-4805-B272-1C450B136BB3}" srcOrd="0" destOrd="0" presId="urn:microsoft.com/office/officeart/2005/8/layout/hierarchy3"/>
    <dgm:cxn modelId="{0C5C682E-9112-4CD5-B8A5-E2895C6558E5}" srcId="{5CE02298-1451-4C6D-A503-6C4D606E25BB}" destId="{186E462F-B9AB-4E90-8F61-72BA94A5663D}" srcOrd="0" destOrd="0" parTransId="{1192E583-E8A5-4955-BB60-A9E2A57F91D8}" sibTransId="{BF43DCEC-5715-48CC-B296-014C7F9CEA4D}"/>
    <dgm:cxn modelId="{48A37AD6-20D3-4823-9F7B-05E58EC70826}" type="presOf" srcId="{E26336D7-FB6F-47F3-B5A4-110FB1BD1FEF}" destId="{B67E46D6-A084-498C-8038-B3846D290519}" srcOrd="0" destOrd="0" presId="urn:microsoft.com/office/officeart/2005/8/layout/hierarchy3"/>
    <dgm:cxn modelId="{654E5754-F944-4B12-9066-91E5724E4739}" type="presOf" srcId="{083131E0-C9CC-40F5-8DCE-F3517EFEEB68}" destId="{7D0398CC-393F-40EE-840A-158B0C77A4DF}" srcOrd="1" destOrd="0" presId="urn:microsoft.com/office/officeart/2005/8/layout/hierarchy3"/>
    <dgm:cxn modelId="{12A1EF22-304A-49F4-9DBA-641A53626FA0}" type="presOf" srcId="{5CE02298-1451-4C6D-A503-6C4D606E25BB}" destId="{11DB0B8B-1869-4DFC-B2BB-E10C60F02CB6}" srcOrd="1" destOrd="0" presId="urn:microsoft.com/office/officeart/2005/8/layout/hierarchy3"/>
    <dgm:cxn modelId="{C210CE32-F73C-4F1C-A996-F127A0207919}" type="presOf" srcId="{89C02269-137F-4B0F-A76B-843BAFBF9975}" destId="{68949394-D591-4B20-9930-63B25748E14D}" srcOrd="0" destOrd="0" presId="urn:microsoft.com/office/officeart/2005/8/layout/hierarchy3"/>
    <dgm:cxn modelId="{544D081F-22B7-4E9F-BE17-96672EB2AC5F}" srcId="{FB2FC629-B87B-4175-B8FC-A8660C72ACE3}" destId="{833EDD55-9F9B-472D-A19E-3D7C656663C9}" srcOrd="0" destOrd="0" parTransId="{7187056B-81B9-4DBC-B621-83DD21B2665B}" sibTransId="{0747BEB9-0BCF-4EEE-A132-FB60B96E7346}"/>
    <dgm:cxn modelId="{134742D1-793C-4E36-AFEC-9C1353FE9106}" srcId="{E8FD2977-5062-4D14-BC4E-312A44C9B5ED}" destId="{AEF41D5F-EC21-488B-A747-DB100B42804C}" srcOrd="0" destOrd="0" parTransId="{A01B3FD2-4F47-43E2-9B87-24E1DB560DC4}" sibTransId="{34BFF2E8-1F79-475C-AD0D-5D0BB2267442}"/>
    <dgm:cxn modelId="{23C18042-4EDE-48B6-8372-A7555E3C636C}" type="presOf" srcId="{AEF41D5F-EC21-488B-A747-DB100B42804C}" destId="{DA69EF95-B277-47CB-A2A8-E9342CF0DC3A}" srcOrd="0" destOrd="0" presId="urn:microsoft.com/office/officeart/2005/8/layout/hierarchy3"/>
    <dgm:cxn modelId="{FCCA7812-4200-42E8-AA06-076CA1407D09}" type="presOf" srcId="{C58F9D8C-39AC-4E77-A291-F25F91032A88}" destId="{6FAF3216-EFA7-474B-ADA0-D901BE935FC6}" srcOrd="0" destOrd="0" presId="urn:microsoft.com/office/officeart/2005/8/layout/hierarchy3"/>
    <dgm:cxn modelId="{1D19C2B0-28DD-4527-9D18-9494FB7EE6FD}" srcId="{FB2FC629-B87B-4175-B8FC-A8660C72ACE3}" destId="{E8FD2977-5062-4D14-BC4E-312A44C9B5ED}" srcOrd="2" destOrd="0" parTransId="{402093E2-5822-4F68-9662-DC155D613E18}" sibTransId="{1092F15B-A93C-47FD-A897-A602D4CBFDF2}"/>
    <dgm:cxn modelId="{503E6543-4357-458A-9EFA-3CFDBA17F013}" type="presOf" srcId="{D5EF9615-80DF-436C-A65D-D5EF689ACF66}" destId="{2DE59AE9-FAD0-4665-99DE-0270F2F2B47C}" srcOrd="0" destOrd="0" presId="urn:microsoft.com/office/officeart/2005/8/layout/hierarchy3"/>
    <dgm:cxn modelId="{2447CDB7-92B3-42A1-BB51-976DFB156E47}" type="presOf" srcId="{95751ECB-9C0E-45FC-BA8A-59C09B17A71B}" destId="{A4354F53-6735-4274-8B20-86D38DB8A9DE}" srcOrd="0" destOrd="0" presId="urn:microsoft.com/office/officeart/2005/8/layout/hierarchy3"/>
    <dgm:cxn modelId="{CD048AFA-0BB2-4C8B-B69E-2D81C6BBFDF2}" type="presOf" srcId="{1192E583-E8A5-4955-BB60-A9E2A57F91D8}" destId="{40CBE144-F404-4070-B5E5-85C19BD9B45C}" srcOrd="0" destOrd="0" presId="urn:microsoft.com/office/officeart/2005/8/layout/hierarchy3"/>
    <dgm:cxn modelId="{7EA1902A-C0F2-4E9C-A74B-E4007121EA2C}" type="presOf" srcId="{CA7E455D-2950-4D9B-9F32-E9E62087ED2B}" destId="{F628DBE9-8FA7-41CA-950E-36E3A335D641}" srcOrd="0" destOrd="0" presId="urn:microsoft.com/office/officeart/2005/8/layout/hierarchy3"/>
    <dgm:cxn modelId="{D4CDC5BC-5866-4927-B795-D2CFB5192BA6}" type="presOf" srcId="{E8FD2977-5062-4D14-BC4E-312A44C9B5ED}" destId="{50B416CA-D129-48A7-95B2-C87EB057A6A3}" srcOrd="1" destOrd="0" presId="urn:microsoft.com/office/officeart/2005/8/layout/hierarchy3"/>
    <dgm:cxn modelId="{AB28FDEA-F22C-4513-A4F6-5E5A30B03A9C}" type="presOf" srcId="{186E462F-B9AB-4E90-8F61-72BA94A5663D}" destId="{68087B12-1E6C-4FBA-87A5-611DE25BF063}" srcOrd="0" destOrd="0" presId="urn:microsoft.com/office/officeart/2005/8/layout/hierarchy3"/>
    <dgm:cxn modelId="{296D2ECF-7B02-4EEF-819D-1634336B97EB}" srcId="{083131E0-C9CC-40F5-8DCE-F3517EFEEB68}" destId="{325F0717-0A7F-447A-90BF-0836B43E44F3}" srcOrd="3" destOrd="0" parTransId="{7505DF7B-D47D-45F2-A196-D1AB0B9B0A66}" sibTransId="{F8A8C87A-477F-4EF2-B34C-7E6C1AF28EF0}"/>
    <dgm:cxn modelId="{3A388C0C-E7F9-41FC-AA10-6BAE3CF4A1DA}" srcId="{E8FD2977-5062-4D14-BC4E-312A44C9B5ED}" destId="{C2B51BF7-7268-4338-8024-5C025FE06241}" srcOrd="2" destOrd="0" parTransId="{95751ECB-9C0E-45FC-BA8A-59C09B17A71B}" sibTransId="{9A5C5056-A3E4-4C0E-8044-9ED0C20EB2FB}"/>
    <dgm:cxn modelId="{6EA6CE3E-5A89-4D20-BD2A-78BB78ABAAF4}" srcId="{FB2FC629-B87B-4175-B8FC-A8660C72ACE3}" destId="{5CE02298-1451-4C6D-A503-6C4D606E25BB}" srcOrd="1" destOrd="0" parTransId="{F3778A71-7E8B-4506-82B5-EE54E45DACF9}" sibTransId="{A726CBE9-D8BD-47D0-8FBD-CAE4389CC89C}"/>
    <dgm:cxn modelId="{B9A45F37-B360-45C8-83C7-9B956E7A86F9}" srcId="{E8FD2977-5062-4D14-BC4E-312A44C9B5ED}" destId="{CC6FFD7E-981F-49B5-AEC0-2068CE074BED}" srcOrd="1" destOrd="0" parTransId="{09CFEFB3-9F5D-4106-B9D7-23516BA76792}" sibTransId="{B293B7A0-60A9-43A9-96BD-EFF3F0E38393}"/>
    <dgm:cxn modelId="{4673C9BD-9F33-4BAD-9A42-67D4CD5111F4}" type="presOf" srcId="{F965FBAF-2EFA-4CB3-9318-532D59D95D70}" destId="{B87C81CE-6119-4823-8B81-085ED815C91E}" srcOrd="0" destOrd="0" presId="urn:microsoft.com/office/officeart/2005/8/layout/hierarchy3"/>
    <dgm:cxn modelId="{B3FED7A7-1589-493C-A8F9-D10E452084B1}" type="presOf" srcId="{32EB05E6-21ED-4CC7-8E6F-193AEF04FF7C}" destId="{054A46BD-50E4-4645-8515-C040DCC8A0D7}" srcOrd="0" destOrd="0" presId="urn:microsoft.com/office/officeart/2005/8/layout/hierarchy3"/>
    <dgm:cxn modelId="{ED4DA4BE-7E37-47BA-943A-302DC1F9D182}" type="presOf" srcId="{B09B8986-D808-4AB1-8497-974BD3C2FB06}" destId="{A69A2F35-C1E5-49FD-8A28-63C80A0622C8}" srcOrd="0" destOrd="0" presId="urn:microsoft.com/office/officeart/2005/8/layout/hierarchy3"/>
    <dgm:cxn modelId="{46FB1B49-6F0E-4EF9-890E-065F3AA338CE}" type="presOf" srcId="{97C2E270-5A53-4436-828B-A74B8BFFF6BF}" destId="{23911041-04EC-48B8-82F2-D2EBF6AC1BD2}" srcOrd="0" destOrd="0" presId="urn:microsoft.com/office/officeart/2005/8/layout/hierarchy3"/>
    <dgm:cxn modelId="{FA7FD254-F7B0-4AFE-AB9C-CFF5EA7C15D1}" type="presOf" srcId="{722B4826-4000-4E23-AE4E-011F86A4E5B8}" destId="{582839DC-6B9C-4D1C-9154-B5E8B38A867B}" srcOrd="0" destOrd="0" presId="urn:microsoft.com/office/officeart/2005/8/layout/hierarchy3"/>
    <dgm:cxn modelId="{E5326749-6F67-43C3-86CD-E338067B6D77}" type="presParOf" srcId="{3EEFD2E6-4349-4307-85B8-51FD85AF2869}" destId="{ACC20376-1831-4AE8-9967-03C8D3299918}" srcOrd="0" destOrd="0" presId="urn:microsoft.com/office/officeart/2005/8/layout/hierarchy3"/>
    <dgm:cxn modelId="{01138F90-0B88-44AA-83BD-906D54B14B9F}" type="presParOf" srcId="{ACC20376-1831-4AE8-9967-03C8D3299918}" destId="{F73E35C4-6B64-4FC3-9526-BDB11FEC997C}" srcOrd="0" destOrd="0" presId="urn:microsoft.com/office/officeart/2005/8/layout/hierarchy3"/>
    <dgm:cxn modelId="{F04DC9FE-FA60-4914-80E3-A32C0654BE42}" type="presParOf" srcId="{F73E35C4-6B64-4FC3-9526-BDB11FEC997C}" destId="{D8B3451E-6EB6-4C3F-8C53-B4CD03495523}" srcOrd="0" destOrd="0" presId="urn:microsoft.com/office/officeart/2005/8/layout/hierarchy3"/>
    <dgm:cxn modelId="{0B7BAA80-484A-4744-9D63-CB512BF22D9E}" type="presParOf" srcId="{F73E35C4-6B64-4FC3-9526-BDB11FEC997C}" destId="{E3A3896D-92ED-4257-B3BF-86FCF844E0FA}" srcOrd="1" destOrd="0" presId="urn:microsoft.com/office/officeart/2005/8/layout/hierarchy3"/>
    <dgm:cxn modelId="{16A59C82-AA26-464B-931F-8C6E4CC0ABA6}" type="presParOf" srcId="{ACC20376-1831-4AE8-9967-03C8D3299918}" destId="{7A56D3CD-B695-418C-BDC4-8D018EC9CE57}" srcOrd="1" destOrd="0" presId="urn:microsoft.com/office/officeart/2005/8/layout/hierarchy3"/>
    <dgm:cxn modelId="{1D27128F-518C-4054-96E5-2D186349EC6E}" type="presParOf" srcId="{7A56D3CD-B695-418C-BDC4-8D018EC9CE57}" destId="{E3FE73DE-37C9-4774-9864-0FDDD93C6ECB}" srcOrd="0" destOrd="0" presId="urn:microsoft.com/office/officeart/2005/8/layout/hierarchy3"/>
    <dgm:cxn modelId="{2869DA26-5706-419B-A268-0EC9FB8CF987}" type="presParOf" srcId="{7A56D3CD-B695-418C-BDC4-8D018EC9CE57}" destId="{A748D853-7F45-44DA-A3C2-A35E446D90CD}" srcOrd="1" destOrd="0" presId="urn:microsoft.com/office/officeart/2005/8/layout/hierarchy3"/>
    <dgm:cxn modelId="{F0A45A75-6BD0-45CE-B898-F0E529FAD909}" type="presParOf" srcId="{7A56D3CD-B695-418C-BDC4-8D018EC9CE57}" destId="{6CFA3527-570A-4689-9416-2B0147F1CE52}" srcOrd="2" destOrd="0" presId="urn:microsoft.com/office/officeart/2005/8/layout/hierarchy3"/>
    <dgm:cxn modelId="{B652A32F-0CBC-4FA4-9CC0-6D2377C9C480}" type="presParOf" srcId="{7A56D3CD-B695-418C-BDC4-8D018EC9CE57}" destId="{054A46BD-50E4-4645-8515-C040DCC8A0D7}" srcOrd="3" destOrd="0" presId="urn:microsoft.com/office/officeart/2005/8/layout/hierarchy3"/>
    <dgm:cxn modelId="{01F77E59-9406-4A1B-AE95-2E95CCA9B4B6}" type="presParOf" srcId="{7A56D3CD-B695-418C-BDC4-8D018EC9CE57}" destId="{B67E46D6-A084-498C-8038-B3846D290519}" srcOrd="4" destOrd="0" presId="urn:microsoft.com/office/officeart/2005/8/layout/hierarchy3"/>
    <dgm:cxn modelId="{8C076206-6A26-4316-B756-A7EB9821D636}" type="presParOf" srcId="{7A56D3CD-B695-418C-BDC4-8D018EC9CE57}" destId="{10D1305D-FCA7-47B1-B930-DB0571B587B8}" srcOrd="5" destOrd="0" presId="urn:microsoft.com/office/officeart/2005/8/layout/hierarchy3"/>
    <dgm:cxn modelId="{EDC7323B-0B5C-41C0-9BAB-9829605464B3}" type="presParOf" srcId="{7A56D3CD-B695-418C-BDC4-8D018EC9CE57}" destId="{6C6F7A2B-D05C-4B2F-9FC4-192AD9D7BDFA}" srcOrd="6" destOrd="0" presId="urn:microsoft.com/office/officeart/2005/8/layout/hierarchy3"/>
    <dgm:cxn modelId="{97A44882-FBE8-4512-BD69-5137F2950D18}" type="presParOf" srcId="{7A56D3CD-B695-418C-BDC4-8D018EC9CE57}" destId="{6FAF3216-EFA7-474B-ADA0-D901BE935FC6}" srcOrd="7" destOrd="0" presId="urn:microsoft.com/office/officeart/2005/8/layout/hierarchy3"/>
    <dgm:cxn modelId="{FEC84863-422B-4FFB-94A7-B271E8E8B823}" type="presParOf" srcId="{3EEFD2E6-4349-4307-85B8-51FD85AF2869}" destId="{5197E06F-AE48-441B-AEA0-179E511192AD}" srcOrd="1" destOrd="0" presId="urn:microsoft.com/office/officeart/2005/8/layout/hierarchy3"/>
    <dgm:cxn modelId="{36212A5E-6FFA-4D94-BE0E-B0D6B4B5773F}" type="presParOf" srcId="{5197E06F-AE48-441B-AEA0-179E511192AD}" destId="{C4FADEDD-20CC-43AD-9601-AF931B7D79AF}" srcOrd="0" destOrd="0" presId="urn:microsoft.com/office/officeart/2005/8/layout/hierarchy3"/>
    <dgm:cxn modelId="{E1840F15-96DA-4E38-A3E4-0FF0520CC574}" type="presParOf" srcId="{C4FADEDD-20CC-43AD-9601-AF931B7D79AF}" destId="{6805371D-EA21-483D-B7C6-4EFA246F92C3}" srcOrd="0" destOrd="0" presId="urn:microsoft.com/office/officeart/2005/8/layout/hierarchy3"/>
    <dgm:cxn modelId="{829B9631-2C15-4825-B95B-8AB4A9EBDCCA}" type="presParOf" srcId="{C4FADEDD-20CC-43AD-9601-AF931B7D79AF}" destId="{11DB0B8B-1869-4DFC-B2BB-E10C60F02CB6}" srcOrd="1" destOrd="0" presId="urn:microsoft.com/office/officeart/2005/8/layout/hierarchy3"/>
    <dgm:cxn modelId="{14E09830-B30B-4889-83E1-A1C133B0BC6D}" type="presParOf" srcId="{5197E06F-AE48-441B-AEA0-179E511192AD}" destId="{BE667F12-0D65-4CBC-A2C0-859044C2B866}" srcOrd="1" destOrd="0" presId="urn:microsoft.com/office/officeart/2005/8/layout/hierarchy3"/>
    <dgm:cxn modelId="{701E120D-71E9-4366-9913-3DC38256CB29}" type="presParOf" srcId="{BE667F12-0D65-4CBC-A2C0-859044C2B866}" destId="{40CBE144-F404-4070-B5E5-85C19BD9B45C}" srcOrd="0" destOrd="0" presId="urn:microsoft.com/office/officeart/2005/8/layout/hierarchy3"/>
    <dgm:cxn modelId="{F0A43957-4D91-4FE4-AE64-263EA13CA1CE}" type="presParOf" srcId="{BE667F12-0D65-4CBC-A2C0-859044C2B866}" destId="{68087B12-1E6C-4FBA-87A5-611DE25BF063}" srcOrd="1" destOrd="0" presId="urn:microsoft.com/office/officeart/2005/8/layout/hierarchy3"/>
    <dgm:cxn modelId="{44C94365-3AB0-47BD-918C-8BA39BF3137F}" type="presParOf" srcId="{BE667F12-0D65-4CBC-A2C0-859044C2B866}" destId="{23911041-04EC-48B8-82F2-D2EBF6AC1BD2}" srcOrd="2" destOrd="0" presId="urn:microsoft.com/office/officeart/2005/8/layout/hierarchy3"/>
    <dgm:cxn modelId="{0265EE28-6C7C-41D2-A319-831CC467D8BB}" type="presParOf" srcId="{BE667F12-0D65-4CBC-A2C0-859044C2B866}" destId="{B87C81CE-6119-4823-8B81-085ED815C91E}" srcOrd="3" destOrd="0" presId="urn:microsoft.com/office/officeart/2005/8/layout/hierarchy3"/>
    <dgm:cxn modelId="{4D5C2FB7-1E02-48B9-B10D-FEB2C665B0CF}" type="presParOf" srcId="{BE667F12-0D65-4CBC-A2C0-859044C2B866}" destId="{A1EC1CFB-6B65-4F16-A009-E4A49FA36862}" srcOrd="4" destOrd="0" presId="urn:microsoft.com/office/officeart/2005/8/layout/hierarchy3"/>
    <dgm:cxn modelId="{447BA51B-C80E-40BE-92B4-3DB1DEF63BD8}" type="presParOf" srcId="{BE667F12-0D65-4CBC-A2C0-859044C2B866}" destId="{F628DBE9-8FA7-41CA-950E-36E3A335D641}" srcOrd="5" destOrd="0" presId="urn:microsoft.com/office/officeart/2005/8/layout/hierarchy3"/>
    <dgm:cxn modelId="{170EC049-F80E-449C-870A-A332515754BC}" type="presParOf" srcId="{BE667F12-0D65-4CBC-A2C0-859044C2B866}" destId="{78AF45DB-06FE-4FC4-ABA2-6161F02845A0}" srcOrd="6" destOrd="0" presId="urn:microsoft.com/office/officeart/2005/8/layout/hierarchy3"/>
    <dgm:cxn modelId="{922B311E-1DEF-4781-B203-69D0B448BAD9}" type="presParOf" srcId="{BE667F12-0D65-4CBC-A2C0-859044C2B866}" destId="{3891F8B7-7C4F-4F30-A88F-C1A12D460AD7}" srcOrd="7" destOrd="0" presId="urn:microsoft.com/office/officeart/2005/8/layout/hierarchy3"/>
    <dgm:cxn modelId="{C837F0FA-E4C3-4041-9E0C-5BC5661ACDAC}" type="presParOf" srcId="{3EEFD2E6-4349-4307-85B8-51FD85AF2869}" destId="{C7BFD068-F336-4092-84DB-8CDFC635F0D2}" srcOrd="2" destOrd="0" presId="urn:microsoft.com/office/officeart/2005/8/layout/hierarchy3"/>
    <dgm:cxn modelId="{37D686CA-6B09-472C-8D91-01B512C9673F}" type="presParOf" srcId="{C7BFD068-F336-4092-84DB-8CDFC635F0D2}" destId="{CFDCC3A7-9698-4B64-B53B-2445E55FAFA7}" srcOrd="0" destOrd="0" presId="urn:microsoft.com/office/officeart/2005/8/layout/hierarchy3"/>
    <dgm:cxn modelId="{34981AB0-1E97-490D-B03F-EF6C2AB6D119}" type="presParOf" srcId="{CFDCC3A7-9698-4B64-B53B-2445E55FAFA7}" destId="{5630C9C6-DBFC-49AB-ADCB-63C6346DEAE9}" srcOrd="0" destOrd="0" presId="urn:microsoft.com/office/officeart/2005/8/layout/hierarchy3"/>
    <dgm:cxn modelId="{767F3086-2170-4C50-96C6-1A9264F22133}" type="presParOf" srcId="{CFDCC3A7-9698-4B64-B53B-2445E55FAFA7}" destId="{50B416CA-D129-48A7-95B2-C87EB057A6A3}" srcOrd="1" destOrd="0" presId="urn:microsoft.com/office/officeart/2005/8/layout/hierarchy3"/>
    <dgm:cxn modelId="{0AFE5244-EE60-4EAD-BAF8-15525996DE21}" type="presParOf" srcId="{C7BFD068-F336-4092-84DB-8CDFC635F0D2}" destId="{D7749B59-C687-441A-8D11-F98353375E01}" srcOrd="1" destOrd="0" presId="urn:microsoft.com/office/officeart/2005/8/layout/hierarchy3"/>
    <dgm:cxn modelId="{E1DDECD6-44EA-497B-AB13-C41CCAAE1E16}" type="presParOf" srcId="{D7749B59-C687-441A-8D11-F98353375E01}" destId="{65C5D073-0722-4973-A9F5-BEC3E6BAD90C}" srcOrd="0" destOrd="0" presId="urn:microsoft.com/office/officeart/2005/8/layout/hierarchy3"/>
    <dgm:cxn modelId="{31BC1A1D-5985-4434-BEC9-F111CBDB23D3}" type="presParOf" srcId="{D7749B59-C687-441A-8D11-F98353375E01}" destId="{DA69EF95-B277-47CB-A2A8-E9342CF0DC3A}" srcOrd="1" destOrd="0" presId="urn:microsoft.com/office/officeart/2005/8/layout/hierarchy3"/>
    <dgm:cxn modelId="{9C1BD656-9D25-4265-A4EF-B43678E11170}" type="presParOf" srcId="{D7749B59-C687-441A-8D11-F98353375E01}" destId="{AF93115E-C768-4805-96D2-77ED902F06E2}" srcOrd="2" destOrd="0" presId="urn:microsoft.com/office/officeart/2005/8/layout/hierarchy3"/>
    <dgm:cxn modelId="{5FD8EDD2-5C27-4571-8895-57160309D56D}" type="presParOf" srcId="{D7749B59-C687-441A-8D11-F98353375E01}" destId="{F831CC01-F573-4B72-B3B7-401B4DBD409A}" srcOrd="3" destOrd="0" presId="urn:microsoft.com/office/officeart/2005/8/layout/hierarchy3"/>
    <dgm:cxn modelId="{FB2FC88E-9D29-4C48-BBCA-DC9A1826D5CF}" type="presParOf" srcId="{D7749B59-C687-441A-8D11-F98353375E01}" destId="{A4354F53-6735-4274-8B20-86D38DB8A9DE}" srcOrd="4" destOrd="0" presId="urn:microsoft.com/office/officeart/2005/8/layout/hierarchy3"/>
    <dgm:cxn modelId="{5927CDD1-ACDC-4599-A762-709162CD1EA1}" type="presParOf" srcId="{D7749B59-C687-441A-8D11-F98353375E01}" destId="{6701BB38-DD2D-4460-AE28-CF258F08A441}" srcOrd="5" destOrd="0" presId="urn:microsoft.com/office/officeart/2005/8/layout/hierarchy3"/>
    <dgm:cxn modelId="{D1B54240-F671-4D6E-B1C1-B616CDC8FBF9}" type="presParOf" srcId="{D7749B59-C687-441A-8D11-F98353375E01}" destId="{E11C01AA-F1D5-429A-9AFA-274FE6402906}" srcOrd="6" destOrd="0" presId="urn:microsoft.com/office/officeart/2005/8/layout/hierarchy3"/>
    <dgm:cxn modelId="{B4CA7E7E-6236-49B0-A9FF-0DA543DF53AD}" type="presParOf" srcId="{D7749B59-C687-441A-8D11-F98353375E01}" destId="{2DE59AE9-FAD0-4665-99DE-0270F2F2B47C}" srcOrd="7" destOrd="0" presId="urn:microsoft.com/office/officeart/2005/8/layout/hierarchy3"/>
    <dgm:cxn modelId="{5FBEFD4D-5572-496A-96AC-D11F18CEEC60}" type="presParOf" srcId="{3EEFD2E6-4349-4307-85B8-51FD85AF2869}" destId="{F065D0BE-28F4-480F-934E-2253858080D9}" srcOrd="3" destOrd="0" presId="urn:microsoft.com/office/officeart/2005/8/layout/hierarchy3"/>
    <dgm:cxn modelId="{8989FCFD-0E75-48CB-8700-CD1D6D04E3D7}" type="presParOf" srcId="{F065D0BE-28F4-480F-934E-2253858080D9}" destId="{50ED511B-6C42-4AD1-B7D2-DFEA96E932FC}" srcOrd="0" destOrd="0" presId="urn:microsoft.com/office/officeart/2005/8/layout/hierarchy3"/>
    <dgm:cxn modelId="{1E8AF747-1FA9-4767-BAD7-CDF40DAAB12F}" type="presParOf" srcId="{50ED511B-6C42-4AD1-B7D2-DFEA96E932FC}" destId="{66C67501-BEC4-45D6-AF19-C7F3AE5AE162}" srcOrd="0" destOrd="0" presId="urn:microsoft.com/office/officeart/2005/8/layout/hierarchy3"/>
    <dgm:cxn modelId="{ECBEA166-3CD0-4F49-85A8-487E5F8F91B3}" type="presParOf" srcId="{50ED511B-6C42-4AD1-B7D2-DFEA96E932FC}" destId="{7D0398CC-393F-40EE-840A-158B0C77A4DF}" srcOrd="1" destOrd="0" presId="urn:microsoft.com/office/officeart/2005/8/layout/hierarchy3"/>
    <dgm:cxn modelId="{0C7AE6F5-E6CD-4378-BFE1-BEB2F9B21DEC}" type="presParOf" srcId="{F065D0BE-28F4-480F-934E-2253858080D9}" destId="{B6F634FD-AC22-46E9-9FE6-4C819AC6FB71}" srcOrd="1" destOrd="0" presId="urn:microsoft.com/office/officeart/2005/8/layout/hierarchy3"/>
    <dgm:cxn modelId="{A095618A-2EBF-4FC9-8130-7B4848072B85}" type="presParOf" srcId="{B6F634FD-AC22-46E9-9FE6-4C819AC6FB71}" destId="{FF838F00-DEB2-466E-BA70-0F2C87917B83}" srcOrd="0" destOrd="0" presId="urn:microsoft.com/office/officeart/2005/8/layout/hierarchy3"/>
    <dgm:cxn modelId="{A581A9E7-BA16-4EB0-A693-BFF8403582AA}" type="presParOf" srcId="{B6F634FD-AC22-46E9-9FE6-4C819AC6FB71}" destId="{34B2A646-ED29-4286-ABF0-901151FDC7E9}" srcOrd="1" destOrd="0" presId="urn:microsoft.com/office/officeart/2005/8/layout/hierarchy3"/>
    <dgm:cxn modelId="{2B0F9658-4FA7-4705-8F19-F344A529570C}" type="presParOf" srcId="{B6F634FD-AC22-46E9-9FE6-4C819AC6FB71}" destId="{B1F5F486-BB4E-41C0-BFE4-6F689F941053}" srcOrd="2" destOrd="0" presId="urn:microsoft.com/office/officeart/2005/8/layout/hierarchy3"/>
    <dgm:cxn modelId="{C2C5340D-EE9D-4A21-9B3D-F2B474D3241B}" type="presParOf" srcId="{B6F634FD-AC22-46E9-9FE6-4C819AC6FB71}" destId="{A69A2F35-C1E5-49FD-8A28-63C80A0622C8}" srcOrd="3" destOrd="0" presId="urn:microsoft.com/office/officeart/2005/8/layout/hierarchy3"/>
    <dgm:cxn modelId="{5F19FFBF-1A92-4B33-ADD6-6516E4AC061A}" type="presParOf" srcId="{B6F634FD-AC22-46E9-9FE6-4C819AC6FB71}" destId="{68949394-D591-4B20-9930-63B25748E14D}" srcOrd="4" destOrd="0" presId="urn:microsoft.com/office/officeart/2005/8/layout/hierarchy3"/>
    <dgm:cxn modelId="{8868CDDB-2D29-4FE0-8688-6C7CE0FF4BD7}" type="presParOf" srcId="{B6F634FD-AC22-46E9-9FE6-4C819AC6FB71}" destId="{582839DC-6B9C-4D1C-9154-B5E8B38A867B}" srcOrd="5" destOrd="0" presId="urn:microsoft.com/office/officeart/2005/8/layout/hierarchy3"/>
    <dgm:cxn modelId="{3FB722A7-D504-4ACA-83AD-1AAF0B355949}" type="presParOf" srcId="{B6F634FD-AC22-46E9-9FE6-4C819AC6FB71}" destId="{66916C7F-0EED-4F84-B39A-3C259F141F09}" srcOrd="6" destOrd="0" presId="urn:microsoft.com/office/officeart/2005/8/layout/hierarchy3"/>
    <dgm:cxn modelId="{E21BC89F-61F6-4C8D-ABD8-9CFEEA61107B}" type="presParOf" srcId="{B6F634FD-AC22-46E9-9FE6-4C819AC6FB71}" destId="{7169D37D-5BB0-4805-B272-1C450B136BB3}" srcOrd="7"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D16D30-8B62-4976-83FB-E9EC8A9A0F46}">
      <dsp:nvSpPr>
        <dsp:cNvPr id="0" name=""/>
        <dsp:cNvSpPr/>
      </dsp:nvSpPr>
      <dsp:spPr>
        <a:xfrm>
          <a:off x="2624609" y="641"/>
          <a:ext cx="1399142" cy="139914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noProof="0" dirty="0" smtClean="0"/>
            <a:t>Decide what you want from mediation</a:t>
          </a:r>
          <a:endParaRPr lang="en-US" sz="1300" kern="1200" noProof="0" dirty="0"/>
        </a:p>
      </dsp:txBody>
      <dsp:txXfrm>
        <a:off x="2829509" y="205541"/>
        <a:ext cx="989342" cy="989342"/>
      </dsp:txXfrm>
    </dsp:sp>
    <dsp:sp modelId="{B4C9581B-A1B3-428A-AF79-0BB5221D5533}">
      <dsp:nvSpPr>
        <dsp:cNvPr id="0" name=""/>
        <dsp:cNvSpPr/>
      </dsp:nvSpPr>
      <dsp:spPr>
        <a:xfrm rot="2160000">
          <a:off x="3979375" y="1075012"/>
          <a:ext cx="371286" cy="47221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cs-CZ" sz="1100" kern="1200"/>
        </a:p>
      </dsp:txBody>
      <dsp:txXfrm>
        <a:off x="3990011" y="1136718"/>
        <a:ext cx="259900" cy="283326"/>
      </dsp:txXfrm>
    </dsp:sp>
    <dsp:sp modelId="{DB5B5A1D-8186-4D85-9CA5-359129DEDF0A}">
      <dsp:nvSpPr>
        <dsp:cNvPr id="0" name=""/>
        <dsp:cNvSpPr/>
      </dsp:nvSpPr>
      <dsp:spPr>
        <a:xfrm>
          <a:off x="4323288" y="1234804"/>
          <a:ext cx="1399142" cy="1399142"/>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noProof="0" dirty="0" smtClean="0"/>
            <a:t>Get a list of mediators</a:t>
          </a:r>
          <a:endParaRPr lang="en-US" sz="1300" kern="1200" noProof="0" dirty="0"/>
        </a:p>
      </dsp:txBody>
      <dsp:txXfrm>
        <a:off x="4528188" y="1439704"/>
        <a:ext cx="989342" cy="989342"/>
      </dsp:txXfrm>
    </dsp:sp>
    <dsp:sp modelId="{15E213B0-5ED4-4F76-995A-5A73A11D3881}">
      <dsp:nvSpPr>
        <dsp:cNvPr id="0" name=""/>
        <dsp:cNvSpPr/>
      </dsp:nvSpPr>
      <dsp:spPr>
        <a:xfrm rot="6480000">
          <a:off x="4516044" y="2686734"/>
          <a:ext cx="371286" cy="472210"/>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cs-CZ" sz="1100" kern="1200"/>
        </a:p>
      </dsp:txBody>
      <dsp:txXfrm rot="10800000">
        <a:off x="4588947" y="2728209"/>
        <a:ext cx="259900" cy="283326"/>
      </dsp:txXfrm>
    </dsp:sp>
    <dsp:sp modelId="{290FF365-6B6D-45B9-BA8C-5CE52AB6966A}">
      <dsp:nvSpPr>
        <dsp:cNvPr id="0" name=""/>
        <dsp:cNvSpPr/>
      </dsp:nvSpPr>
      <dsp:spPr>
        <a:xfrm>
          <a:off x="3674450" y="3231720"/>
          <a:ext cx="1399142" cy="1399142"/>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noProof="0" dirty="0" smtClean="0"/>
            <a:t>Look over mediator</a:t>
          </a:r>
          <a:r>
            <a:rPr lang="en-US" sz="1300" kern="1200" noProof="0" dirty="0" smtClean="0">
              <a:latin typeface="Calibri" panose="020F0502020204030204" pitchFamily="34" charset="0"/>
            </a:rPr>
            <a:t>'s written qualifications</a:t>
          </a:r>
          <a:endParaRPr lang="en-US" sz="1300" kern="1200" noProof="0" dirty="0"/>
        </a:p>
      </dsp:txBody>
      <dsp:txXfrm>
        <a:off x="3879350" y="3436620"/>
        <a:ext cx="989342" cy="989342"/>
      </dsp:txXfrm>
    </dsp:sp>
    <dsp:sp modelId="{A3ED41D0-F065-417C-988C-C6C497F755E5}">
      <dsp:nvSpPr>
        <dsp:cNvPr id="0" name=""/>
        <dsp:cNvSpPr/>
      </dsp:nvSpPr>
      <dsp:spPr>
        <a:xfrm rot="10800000">
          <a:off x="3149045" y="3695186"/>
          <a:ext cx="371286" cy="472210"/>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cs-CZ" sz="1100" kern="1200"/>
        </a:p>
      </dsp:txBody>
      <dsp:txXfrm rot="10800000">
        <a:off x="3260431" y="3789628"/>
        <a:ext cx="259900" cy="283326"/>
      </dsp:txXfrm>
    </dsp:sp>
    <dsp:sp modelId="{2038B9A1-13CA-4057-A8AB-F9D61F430004}">
      <dsp:nvSpPr>
        <dsp:cNvPr id="0" name=""/>
        <dsp:cNvSpPr/>
      </dsp:nvSpPr>
      <dsp:spPr>
        <a:xfrm>
          <a:off x="1574768" y="3231720"/>
          <a:ext cx="1399142" cy="1399142"/>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noProof="0" dirty="0" smtClean="0"/>
            <a:t>Interview mediators</a:t>
          </a:r>
          <a:endParaRPr lang="en-US" sz="1300" kern="1200" noProof="0" dirty="0"/>
        </a:p>
      </dsp:txBody>
      <dsp:txXfrm>
        <a:off x="1779668" y="3436620"/>
        <a:ext cx="989342" cy="989342"/>
      </dsp:txXfrm>
    </dsp:sp>
    <dsp:sp modelId="{7ACB6D34-200F-4F44-85B8-E3B96138531C}">
      <dsp:nvSpPr>
        <dsp:cNvPr id="0" name=""/>
        <dsp:cNvSpPr/>
      </dsp:nvSpPr>
      <dsp:spPr>
        <a:xfrm rot="15120000">
          <a:off x="1767524" y="2706722"/>
          <a:ext cx="371286" cy="472210"/>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cs-CZ" sz="1100" kern="1200"/>
        </a:p>
      </dsp:txBody>
      <dsp:txXfrm rot="10800000">
        <a:off x="1840427" y="2854131"/>
        <a:ext cx="259900" cy="283326"/>
      </dsp:txXfrm>
    </dsp:sp>
    <dsp:sp modelId="{58A6DF82-0829-4090-806F-AF7BC8FE9607}">
      <dsp:nvSpPr>
        <dsp:cNvPr id="0" name=""/>
        <dsp:cNvSpPr/>
      </dsp:nvSpPr>
      <dsp:spPr>
        <a:xfrm>
          <a:off x="925930" y="1234804"/>
          <a:ext cx="1399142" cy="1399142"/>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noProof="0" dirty="0" smtClean="0"/>
            <a:t>Evaluate information and make decision</a:t>
          </a:r>
          <a:endParaRPr lang="en-US" sz="1300" kern="1200" noProof="0" dirty="0"/>
        </a:p>
      </dsp:txBody>
      <dsp:txXfrm>
        <a:off x="1130830" y="1439704"/>
        <a:ext cx="989342" cy="989342"/>
      </dsp:txXfrm>
    </dsp:sp>
    <dsp:sp modelId="{1E5AA6D5-CE6A-4DA4-81FF-A89BC4986428}">
      <dsp:nvSpPr>
        <dsp:cNvPr id="0" name=""/>
        <dsp:cNvSpPr/>
      </dsp:nvSpPr>
      <dsp:spPr>
        <a:xfrm rot="19440000">
          <a:off x="2280696" y="1087365"/>
          <a:ext cx="371286" cy="472210"/>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cs-CZ" sz="1100" kern="1200"/>
        </a:p>
      </dsp:txBody>
      <dsp:txXfrm>
        <a:off x="2291332" y="1214543"/>
        <a:ext cx="259900" cy="2833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B3451E-6EB6-4C3F-8C53-B4CD03495523}">
      <dsp:nvSpPr>
        <dsp:cNvPr id="0" name=""/>
        <dsp:cNvSpPr/>
      </dsp:nvSpPr>
      <dsp:spPr>
        <a:xfrm>
          <a:off x="157786" y="1234"/>
          <a:ext cx="1555760" cy="7778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smtClean="0"/>
            <a:t>Negotiation</a:t>
          </a:r>
          <a:endParaRPr lang="en-US" sz="2300" kern="1200" dirty="0"/>
        </a:p>
      </dsp:txBody>
      <dsp:txXfrm>
        <a:off x="180569" y="24017"/>
        <a:ext cx="1510194" cy="732314"/>
      </dsp:txXfrm>
    </dsp:sp>
    <dsp:sp modelId="{E3FE73DE-37C9-4774-9864-0FDDD93C6ECB}">
      <dsp:nvSpPr>
        <dsp:cNvPr id="0" name=""/>
        <dsp:cNvSpPr/>
      </dsp:nvSpPr>
      <dsp:spPr>
        <a:xfrm>
          <a:off x="313362" y="779114"/>
          <a:ext cx="155576" cy="583410"/>
        </a:xfrm>
        <a:custGeom>
          <a:avLst/>
          <a:gdLst/>
          <a:ahLst/>
          <a:cxnLst/>
          <a:rect l="0" t="0" r="0" b="0"/>
          <a:pathLst>
            <a:path>
              <a:moveTo>
                <a:pt x="0" y="0"/>
              </a:moveTo>
              <a:lnTo>
                <a:pt x="0" y="583410"/>
              </a:lnTo>
              <a:lnTo>
                <a:pt x="155576" y="58341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48D853-7F45-44DA-A3C2-A35E446D90CD}">
      <dsp:nvSpPr>
        <dsp:cNvPr id="0" name=""/>
        <dsp:cNvSpPr/>
      </dsp:nvSpPr>
      <dsp:spPr>
        <a:xfrm>
          <a:off x="468938" y="973584"/>
          <a:ext cx="1244608" cy="7778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n-US" sz="800" kern="1200" dirty="0" smtClean="0"/>
            <a:t>Informal</a:t>
          </a:r>
          <a:endParaRPr lang="en-US" sz="800" kern="1200" dirty="0"/>
        </a:p>
      </dsp:txBody>
      <dsp:txXfrm>
        <a:off x="491721" y="996367"/>
        <a:ext cx="1199042" cy="732314"/>
      </dsp:txXfrm>
    </dsp:sp>
    <dsp:sp modelId="{6CFA3527-570A-4689-9416-2B0147F1CE52}">
      <dsp:nvSpPr>
        <dsp:cNvPr id="0" name=""/>
        <dsp:cNvSpPr/>
      </dsp:nvSpPr>
      <dsp:spPr>
        <a:xfrm>
          <a:off x="313362" y="779114"/>
          <a:ext cx="155576" cy="1555760"/>
        </a:xfrm>
        <a:custGeom>
          <a:avLst/>
          <a:gdLst/>
          <a:ahLst/>
          <a:cxnLst/>
          <a:rect l="0" t="0" r="0" b="0"/>
          <a:pathLst>
            <a:path>
              <a:moveTo>
                <a:pt x="0" y="0"/>
              </a:moveTo>
              <a:lnTo>
                <a:pt x="0" y="1555760"/>
              </a:lnTo>
              <a:lnTo>
                <a:pt x="155576" y="15557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54A46BD-50E4-4645-8515-C040DCC8A0D7}">
      <dsp:nvSpPr>
        <dsp:cNvPr id="0" name=""/>
        <dsp:cNvSpPr/>
      </dsp:nvSpPr>
      <dsp:spPr>
        <a:xfrm>
          <a:off x="468938" y="1945935"/>
          <a:ext cx="1244608" cy="7778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n-US" sz="800" kern="1200" dirty="0" smtClean="0"/>
            <a:t>Outcome decided by the parties themselves</a:t>
          </a:r>
          <a:endParaRPr lang="en-US" sz="800" kern="1200" dirty="0"/>
        </a:p>
      </dsp:txBody>
      <dsp:txXfrm>
        <a:off x="491721" y="1968718"/>
        <a:ext cx="1199042" cy="732314"/>
      </dsp:txXfrm>
    </dsp:sp>
    <dsp:sp modelId="{B67E46D6-A084-498C-8038-B3846D290519}">
      <dsp:nvSpPr>
        <dsp:cNvPr id="0" name=""/>
        <dsp:cNvSpPr/>
      </dsp:nvSpPr>
      <dsp:spPr>
        <a:xfrm>
          <a:off x="313362" y="779114"/>
          <a:ext cx="155576" cy="2528111"/>
        </a:xfrm>
        <a:custGeom>
          <a:avLst/>
          <a:gdLst/>
          <a:ahLst/>
          <a:cxnLst/>
          <a:rect l="0" t="0" r="0" b="0"/>
          <a:pathLst>
            <a:path>
              <a:moveTo>
                <a:pt x="0" y="0"/>
              </a:moveTo>
              <a:lnTo>
                <a:pt x="0" y="2528111"/>
              </a:lnTo>
              <a:lnTo>
                <a:pt x="155576" y="252811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0D1305D-FCA7-47B1-B930-DB0571B587B8}">
      <dsp:nvSpPr>
        <dsp:cNvPr id="0" name=""/>
        <dsp:cNvSpPr/>
      </dsp:nvSpPr>
      <dsp:spPr>
        <a:xfrm>
          <a:off x="468938" y="2918285"/>
          <a:ext cx="1244608" cy="7778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n-US" sz="800" kern="1200" dirty="0" smtClean="0"/>
            <a:t>Aim is usually to get the best deal for self, often to the detriment of the other party</a:t>
          </a:r>
          <a:endParaRPr lang="en-US" sz="800" kern="1200" dirty="0"/>
        </a:p>
      </dsp:txBody>
      <dsp:txXfrm>
        <a:off x="491721" y="2941068"/>
        <a:ext cx="1199042" cy="732314"/>
      </dsp:txXfrm>
    </dsp:sp>
    <dsp:sp modelId="{6C6F7A2B-D05C-4B2F-9FC4-192AD9D7BDFA}">
      <dsp:nvSpPr>
        <dsp:cNvPr id="0" name=""/>
        <dsp:cNvSpPr/>
      </dsp:nvSpPr>
      <dsp:spPr>
        <a:xfrm>
          <a:off x="313362" y="779114"/>
          <a:ext cx="155576" cy="3500461"/>
        </a:xfrm>
        <a:custGeom>
          <a:avLst/>
          <a:gdLst/>
          <a:ahLst/>
          <a:cxnLst/>
          <a:rect l="0" t="0" r="0" b="0"/>
          <a:pathLst>
            <a:path>
              <a:moveTo>
                <a:pt x="0" y="0"/>
              </a:moveTo>
              <a:lnTo>
                <a:pt x="0" y="3500461"/>
              </a:lnTo>
              <a:lnTo>
                <a:pt x="155576" y="350046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AF3216-EFA7-474B-ADA0-D901BE935FC6}">
      <dsp:nvSpPr>
        <dsp:cNvPr id="0" name=""/>
        <dsp:cNvSpPr/>
      </dsp:nvSpPr>
      <dsp:spPr>
        <a:xfrm>
          <a:off x="468938" y="3890636"/>
          <a:ext cx="1244608" cy="7778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n-US" sz="800" kern="1200" dirty="0" smtClean="0"/>
            <a:t>Voluntary</a:t>
          </a:r>
          <a:endParaRPr lang="en-US" sz="800" kern="1200" dirty="0"/>
        </a:p>
      </dsp:txBody>
      <dsp:txXfrm>
        <a:off x="491721" y="3913419"/>
        <a:ext cx="1199042" cy="732314"/>
      </dsp:txXfrm>
    </dsp:sp>
    <dsp:sp modelId="{6805371D-EA21-483D-B7C6-4EFA246F92C3}">
      <dsp:nvSpPr>
        <dsp:cNvPr id="0" name=""/>
        <dsp:cNvSpPr/>
      </dsp:nvSpPr>
      <dsp:spPr>
        <a:xfrm>
          <a:off x="2102487" y="1234"/>
          <a:ext cx="1555760" cy="777880"/>
        </a:xfrm>
        <a:prstGeom prst="roundRect">
          <a:avLst>
            <a:gd name="adj" fmla="val 10000"/>
          </a:avLst>
        </a:prstGeom>
        <a:solidFill>
          <a:schemeClr val="accent1">
            <a:hueOff val="0"/>
            <a:satOff val="0"/>
            <a:lumOff val="0"/>
            <a:alphaOff val="0"/>
          </a:schemeClr>
        </a:solidFill>
        <a:ln w="19050" cap="flat" cmpd="sng" algn="ctr">
          <a:solidFill>
            <a:srgbClr val="FF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smtClean="0"/>
            <a:t>Mediation</a:t>
          </a:r>
          <a:endParaRPr lang="en-US" sz="2300" kern="1200" dirty="0"/>
        </a:p>
      </dsp:txBody>
      <dsp:txXfrm>
        <a:off x="2125270" y="24017"/>
        <a:ext cx="1510194" cy="732314"/>
      </dsp:txXfrm>
    </dsp:sp>
    <dsp:sp modelId="{40CBE144-F404-4070-B5E5-85C19BD9B45C}">
      <dsp:nvSpPr>
        <dsp:cNvPr id="0" name=""/>
        <dsp:cNvSpPr/>
      </dsp:nvSpPr>
      <dsp:spPr>
        <a:xfrm>
          <a:off x="2258063" y="779114"/>
          <a:ext cx="155576" cy="583410"/>
        </a:xfrm>
        <a:custGeom>
          <a:avLst/>
          <a:gdLst/>
          <a:ahLst/>
          <a:cxnLst/>
          <a:rect l="0" t="0" r="0" b="0"/>
          <a:pathLst>
            <a:path>
              <a:moveTo>
                <a:pt x="0" y="0"/>
              </a:moveTo>
              <a:lnTo>
                <a:pt x="0" y="583410"/>
              </a:lnTo>
              <a:lnTo>
                <a:pt x="155576" y="58341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8087B12-1E6C-4FBA-87A5-611DE25BF063}">
      <dsp:nvSpPr>
        <dsp:cNvPr id="0" name=""/>
        <dsp:cNvSpPr/>
      </dsp:nvSpPr>
      <dsp:spPr>
        <a:xfrm>
          <a:off x="2413639" y="973584"/>
          <a:ext cx="1244608" cy="777880"/>
        </a:xfrm>
        <a:prstGeom prst="roundRect">
          <a:avLst>
            <a:gd name="adj" fmla="val 10000"/>
          </a:avLst>
        </a:prstGeom>
        <a:solidFill>
          <a:schemeClr val="lt1">
            <a:alpha val="90000"/>
            <a:hueOff val="0"/>
            <a:satOff val="0"/>
            <a:lumOff val="0"/>
            <a:alphaOff val="0"/>
          </a:schemeClr>
        </a:solidFill>
        <a:ln w="12700" cap="flat" cmpd="sng" algn="ctr">
          <a:solidFill>
            <a:srgbClr val="FF000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n-US" sz="800" kern="1200" dirty="0" smtClean="0"/>
            <a:t>Informal</a:t>
          </a:r>
          <a:endParaRPr lang="en-US" sz="800" kern="1200" dirty="0"/>
        </a:p>
      </dsp:txBody>
      <dsp:txXfrm>
        <a:off x="2436422" y="996367"/>
        <a:ext cx="1199042" cy="732314"/>
      </dsp:txXfrm>
    </dsp:sp>
    <dsp:sp modelId="{23911041-04EC-48B8-82F2-D2EBF6AC1BD2}">
      <dsp:nvSpPr>
        <dsp:cNvPr id="0" name=""/>
        <dsp:cNvSpPr/>
      </dsp:nvSpPr>
      <dsp:spPr>
        <a:xfrm>
          <a:off x="2258063" y="779114"/>
          <a:ext cx="155576" cy="1555760"/>
        </a:xfrm>
        <a:custGeom>
          <a:avLst/>
          <a:gdLst/>
          <a:ahLst/>
          <a:cxnLst/>
          <a:rect l="0" t="0" r="0" b="0"/>
          <a:pathLst>
            <a:path>
              <a:moveTo>
                <a:pt x="0" y="0"/>
              </a:moveTo>
              <a:lnTo>
                <a:pt x="0" y="1555760"/>
              </a:lnTo>
              <a:lnTo>
                <a:pt x="155576" y="15557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7C81CE-6119-4823-8B81-085ED815C91E}">
      <dsp:nvSpPr>
        <dsp:cNvPr id="0" name=""/>
        <dsp:cNvSpPr/>
      </dsp:nvSpPr>
      <dsp:spPr>
        <a:xfrm>
          <a:off x="2413639" y="1945935"/>
          <a:ext cx="1244608" cy="777880"/>
        </a:xfrm>
        <a:prstGeom prst="roundRect">
          <a:avLst>
            <a:gd name="adj" fmla="val 10000"/>
          </a:avLst>
        </a:prstGeom>
        <a:solidFill>
          <a:schemeClr val="lt1">
            <a:alpha val="90000"/>
            <a:hueOff val="0"/>
            <a:satOff val="0"/>
            <a:lumOff val="0"/>
            <a:alphaOff val="0"/>
          </a:schemeClr>
        </a:solidFill>
        <a:ln w="12700" cap="flat" cmpd="sng" algn="ctr">
          <a:solidFill>
            <a:srgbClr val="FF000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n-US" sz="800" kern="1200" dirty="0" smtClean="0"/>
            <a:t>Outcome decided by the parties themselves, with discussions facilitated by a trained mediator who may not have subject matter expertise</a:t>
          </a:r>
          <a:endParaRPr lang="en-US" sz="800" kern="1200" dirty="0"/>
        </a:p>
      </dsp:txBody>
      <dsp:txXfrm>
        <a:off x="2436422" y="1968718"/>
        <a:ext cx="1199042" cy="732314"/>
      </dsp:txXfrm>
    </dsp:sp>
    <dsp:sp modelId="{A1EC1CFB-6B65-4F16-A009-E4A49FA36862}">
      <dsp:nvSpPr>
        <dsp:cNvPr id="0" name=""/>
        <dsp:cNvSpPr/>
      </dsp:nvSpPr>
      <dsp:spPr>
        <a:xfrm>
          <a:off x="2258063" y="779114"/>
          <a:ext cx="155576" cy="2528111"/>
        </a:xfrm>
        <a:custGeom>
          <a:avLst/>
          <a:gdLst/>
          <a:ahLst/>
          <a:cxnLst/>
          <a:rect l="0" t="0" r="0" b="0"/>
          <a:pathLst>
            <a:path>
              <a:moveTo>
                <a:pt x="0" y="0"/>
              </a:moveTo>
              <a:lnTo>
                <a:pt x="0" y="2528111"/>
              </a:lnTo>
              <a:lnTo>
                <a:pt x="155576" y="252811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628DBE9-8FA7-41CA-950E-36E3A335D641}">
      <dsp:nvSpPr>
        <dsp:cNvPr id="0" name=""/>
        <dsp:cNvSpPr/>
      </dsp:nvSpPr>
      <dsp:spPr>
        <a:xfrm>
          <a:off x="2413639" y="2918285"/>
          <a:ext cx="1244608" cy="777880"/>
        </a:xfrm>
        <a:prstGeom prst="roundRect">
          <a:avLst>
            <a:gd name="adj" fmla="val 10000"/>
          </a:avLst>
        </a:prstGeom>
        <a:solidFill>
          <a:schemeClr val="lt1">
            <a:alpha val="90000"/>
            <a:hueOff val="0"/>
            <a:satOff val="0"/>
            <a:lumOff val="0"/>
            <a:alphaOff val="0"/>
          </a:schemeClr>
        </a:solidFill>
        <a:ln w="12700" cap="flat" cmpd="sng" algn="ctr">
          <a:solidFill>
            <a:srgbClr val="FF000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n-US" sz="800" kern="1200" dirty="0" smtClean="0"/>
            <a:t>Aim is to reach a mutually beneficial agreement</a:t>
          </a:r>
          <a:endParaRPr lang="en-US" sz="800" kern="1200" dirty="0"/>
        </a:p>
      </dsp:txBody>
      <dsp:txXfrm>
        <a:off x="2436422" y="2941068"/>
        <a:ext cx="1199042" cy="732314"/>
      </dsp:txXfrm>
    </dsp:sp>
    <dsp:sp modelId="{78AF45DB-06FE-4FC4-ABA2-6161F02845A0}">
      <dsp:nvSpPr>
        <dsp:cNvPr id="0" name=""/>
        <dsp:cNvSpPr/>
      </dsp:nvSpPr>
      <dsp:spPr>
        <a:xfrm>
          <a:off x="2258063" y="779114"/>
          <a:ext cx="155576" cy="3500461"/>
        </a:xfrm>
        <a:custGeom>
          <a:avLst/>
          <a:gdLst/>
          <a:ahLst/>
          <a:cxnLst/>
          <a:rect l="0" t="0" r="0" b="0"/>
          <a:pathLst>
            <a:path>
              <a:moveTo>
                <a:pt x="0" y="0"/>
              </a:moveTo>
              <a:lnTo>
                <a:pt x="0" y="3500461"/>
              </a:lnTo>
              <a:lnTo>
                <a:pt x="155576" y="350046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91F8B7-7C4F-4F30-A88F-C1A12D460AD7}">
      <dsp:nvSpPr>
        <dsp:cNvPr id="0" name=""/>
        <dsp:cNvSpPr/>
      </dsp:nvSpPr>
      <dsp:spPr>
        <a:xfrm>
          <a:off x="2413639" y="3890636"/>
          <a:ext cx="1244608" cy="777880"/>
        </a:xfrm>
        <a:prstGeom prst="roundRect">
          <a:avLst>
            <a:gd name="adj" fmla="val 10000"/>
          </a:avLst>
        </a:prstGeom>
        <a:solidFill>
          <a:schemeClr val="lt1">
            <a:alpha val="90000"/>
            <a:hueOff val="0"/>
            <a:satOff val="0"/>
            <a:lumOff val="0"/>
            <a:alphaOff val="0"/>
          </a:schemeClr>
        </a:solidFill>
        <a:ln w="12700" cap="flat" cmpd="sng" algn="ctr">
          <a:solidFill>
            <a:srgbClr val="FF000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n-US" sz="800" kern="1200" dirty="0" smtClean="0"/>
            <a:t>Voluntary</a:t>
          </a:r>
          <a:endParaRPr lang="en-US" sz="800" kern="1200" dirty="0"/>
        </a:p>
      </dsp:txBody>
      <dsp:txXfrm>
        <a:off x="2436422" y="3913419"/>
        <a:ext cx="1199042" cy="732314"/>
      </dsp:txXfrm>
    </dsp:sp>
    <dsp:sp modelId="{5630C9C6-DBFC-49AB-ADCB-63C6346DEAE9}">
      <dsp:nvSpPr>
        <dsp:cNvPr id="0" name=""/>
        <dsp:cNvSpPr/>
      </dsp:nvSpPr>
      <dsp:spPr>
        <a:xfrm>
          <a:off x="4047188" y="1234"/>
          <a:ext cx="1555760" cy="7778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smtClean="0"/>
            <a:t>Arbitration</a:t>
          </a:r>
          <a:endParaRPr lang="en-US" sz="2300" kern="1200" dirty="0"/>
        </a:p>
      </dsp:txBody>
      <dsp:txXfrm>
        <a:off x="4069971" y="24017"/>
        <a:ext cx="1510194" cy="732314"/>
      </dsp:txXfrm>
    </dsp:sp>
    <dsp:sp modelId="{65C5D073-0722-4973-A9F5-BEC3E6BAD90C}">
      <dsp:nvSpPr>
        <dsp:cNvPr id="0" name=""/>
        <dsp:cNvSpPr/>
      </dsp:nvSpPr>
      <dsp:spPr>
        <a:xfrm>
          <a:off x="4202764" y="779114"/>
          <a:ext cx="155576" cy="583410"/>
        </a:xfrm>
        <a:custGeom>
          <a:avLst/>
          <a:gdLst/>
          <a:ahLst/>
          <a:cxnLst/>
          <a:rect l="0" t="0" r="0" b="0"/>
          <a:pathLst>
            <a:path>
              <a:moveTo>
                <a:pt x="0" y="0"/>
              </a:moveTo>
              <a:lnTo>
                <a:pt x="0" y="583410"/>
              </a:lnTo>
              <a:lnTo>
                <a:pt x="155576" y="58341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A69EF95-B277-47CB-A2A8-E9342CF0DC3A}">
      <dsp:nvSpPr>
        <dsp:cNvPr id="0" name=""/>
        <dsp:cNvSpPr/>
      </dsp:nvSpPr>
      <dsp:spPr>
        <a:xfrm>
          <a:off x="4358340" y="973584"/>
          <a:ext cx="1244608" cy="7778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n-US" sz="800" kern="1200" dirty="0" smtClean="0"/>
            <a:t>Some formality with the parties able to agree procedures</a:t>
          </a:r>
          <a:endParaRPr lang="en-US" sz="800" kern="1200" dirty="0"/>
        </a:p>
      </dsp:txBody>
      <dsp:txXfrm>
        <a:off x="4381123" y="996367"/>
        <a:ext cx="1199042" cy="732314"/>
      </dsp:txXfrm>
    </dsp:sp>
    <dsp:sp modelId="{AF93115E-C768-4805-96D2-77ED902F06E2}">
      <dsp:nvSpPr>
        <dsp:cNvPr id="0" name=""/>
        <dsp:cNvSpPr/>
      </dsp:nvSpPr>
      <dsp:spPr>
        <a:xfrm>
          <a:off x="4202764" y="779114"/>
          <a:ext cx="155576" cy="1555760"/>
        </a:xfrm>
        <a:custGeom>
          <a:avLst/>
          <a:gdLst/>
          <a:ahLst/>
          <a:cxnLst/>
          <a:rect l="0" t="0" r="0" b="0"/>
          <a:pathLst>
            <a:path>
              <a:moveTo>
                <a:pt x="0" y="0"/>
              </a:moveTo>
              <a:lnTo>
                <a:pt x="0" y="1555760"/>
              </a:lnTo>
              <a:lnTo>
                <a:pt x="155576" y="15557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831CC01-F573-4B72-B3B7-401B4DBD409A}">
      <dsp:nvSpPr>
        <dsp:cNvPr id="0" name=""/>
        <dsp:cNvSpPr/>
      </dsp:nvSpPr>
      <dsp:spPr>
        <a:xfrm>
          <a:off x="4358340" y="1945935"/>
          <a:ext cx="1244608" cy="7778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n-US" sz="800" kern="1200" dirty="0" smtClean="0"/>
            <a:t>Decisions made by an arbitrator selected by the parties and who has subject expertise</a:t>
          </a:r>
          <a:endParaRPr lang="en-US" sz="800" kern="1200" dirty="0"/>
        </a:p>
      </dsp:txBody>
      <dsp:txXfrm>
        <a:off x="4381123" y="1968718"/>
        <a:ext cx="1199042" cy="732314"/>
      </dsp:txXfrm>
    </dsp:sp>
    <dsp:sp modelId="{A4354F53-6735-4274-8B20-86D38DB8A9DE}">
      <dsp:nvSpPr>
        <dsp:cNvPr id="0" name=""/>
        <dsp:cNvSpPr/>
      </dsp:nvSpPr>
      <dsp:spPr>
        <a:xfrm>
          <a:off x="4202764" y="779114"/>
          <a:ext cx="155576" cy="2528111"/>
        </a:xfrm>
        <a:custGeom>
          <a:avLst/>
          <a:gdLst/>
          <a:ahLst/>
          <a:cxnLst/>
          <a:rect l="0" t="0" r="0" b="0"/>
          <a:pathLst>
            <a:path>
              <a:moveTo>
                <a:pt x="0" y="0"/>
              </a:moveTo>
              <a:lnTo>
                <a:pt x="0" y="2528111"/>
              </a:lnTo>
              <a:lnTo>
                <a:pt x="155576" y="252811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701BB38-DD2D-4460-AE28-CF258F08A441}">
      <dsp:nvSpPr>
        <dsp:cNvPr id="0" name=""/>
        <dsp:cNvSpPr/>
      </dsp:nvSpPr>
      <dsp:spPr>
        <a:xfrm>
          <a:off x="4358340" y="2918285"/>
          <a:ext cx="1244608" cy="7778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n-US" sz="800" kern="1200" dirty="0" smtClean="0"/>
            <a:t>Aim is for an independent decision, which is sometimes a compromise</a:t>
          </a:r>
          <a:endParaRPr lang="en-US" sz="800" kern="1200" dirty="0"/>
        </a:p>
      </dsp:txBody>
      <dsp:txXfrm>
        <a:off x="4381123" y="2941068"/>
        <a:ext cx="1199042" cy="732314"/>
      </dsp:txXfrm>
    </dsp:sp>
    <dsp:sp modelId="{E11C01AA-F1D5-429A-9AFA-274FE6402906}">
      <dsp:nvSpPr>
        <dsp:cNvPr id="0" name=""/>
        <dsp:cNvSpPr/>
      </dsp:nvSpPr>
      <dsp:spPr>
        <a:xfrm>
          <a:off x="4202764" y="779114"/>
          <a:ext cx="155576" cy="3500461"/>
        </a:xfrm>
        <a:custGeom>
          <a:avLst/>
          <a:gdLst/>
          <a:ahLst/>
          <a:cxnLst/>
          <a:rect l="0" t="0" r="0" b="0"/>
          <a:pathLst>
            <a:path>
              <a:moveTo>
                <a:pt x="0" y="0"/>
              </a:moveTo>
              <a:lnTo>
                <a:pt x="0" y="3500461"/>
              </a:lnTo>
              <a:lnTo>
                <a:pt x="155576" y="350046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E59AE9-FAD0-4665-99DE-0270F2F2B47C}">
      <dsp:nvSpPr>
        <dsp:cNvPr id="0" name=""/>
        <dsp:cNvSpPr/>
      </dsp:nvSpPr>
      <dsp:spPr>
        <a:xfrm>
          <a:off x="4358340" y="3890636"/>
          <a:ext cx="1244608" cy="7778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n-US" sz="800" kern="1200" dirty="0" smtClean="0"/>
            <a:t>Voluntary, though participation may be a contractual obligation</a:t>
          </a:r>
          <a:endParaRPr lang="en-US" sz="800" kern="1200" dirty="0"/>
        </a:p>
      </dsp:txBody>
      <dsp:txXfrm>
        <a:off x="4381123" y="3913419"/>
        <a:ext cx="1199042" cy="732314"/>
      </dsp:txXfrm>
    </dsp:sp>
    <dsp:sp modelId="{66C67501-BEC4-45D6-AF19-C7F3AE5AE162}">
      <dsp:nvSpPr>
        <dsp:cNvPr id="0" name=""/>
        <dsp:cNvSpPr/>
      </dsp:nvSpPr>
      <dsp:spPr>
        <a:xfrm>
          <a:off x="6020577" y="20354"/>
          <a:ext cx="1555760" cy="7778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lvl="0" algn="ctr" defTabSz="1022350">
            <a:lnSpc>
              <a:spcPct val="90000"/>
            </a:lnSpc>
            <a:spcBef>
              <a:spcPct val="0"/>
            </a:spcBef>
            <a:spcAft>
              <a:spcPct val="35000"/>
            </a:spcAft>
          </a:pPr>
          <a:r>
            <a:rPr lang="en-US" sz="2300" kern="1200" dirty="0" smtClean="0"/>
            <a:t>Court or Tribunal</a:t>
          </a:r>
          <a:endParaRPr lang="en-US" sz="2300" kern="1200" dirty="0"/>
        </a:p>
      </dsp:txBody>
      <dsp:txXfrm>
        <a:off x="6043360" y="43137"/>
        <a:ext cx="1510194" cy="732314"/>
      </dsp:txXfrm>
    </dsp:sp>
    <dsp:sp modelId="{FF838F00-DEB2-466E-BA70-0F2C87917B83}">
      <dsp:nvSpPr>
        <dsp:cNvPr id="0" name=""/>
        <dsp:cNvSpPr/>
      </dsp:nvSpPr>
      <dsp:spPr>
        <a:xfrm>
          <a:off x="6176153" y="798235"/>
          <a:ext cx="126887" cy="564289"/>
        </a:xfrm>
        <a:custGeom>
          <a:avLst/>
          <a:gdLst/>
          <a:ahLst/>
          <a:cxnLst/>
          <a:rect l="0" t="0" r="0" b="0"/>
          <a:pathLst>
            <a:path>
              <a:moveTo>
                <a:pt x="0" y="0"/>
              </a:moveTo>
              <a:lnTo>
                <a:pt x="0" y="564289"/>
              </a:lnTo>
              <a:lnTo>
                <a:pt x="126887" y="56428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4B2A646-ED29-4286-ABF0-901151FDC7E9}">
      <dsp:nvSpPr>
        <dsp:cNvPr id="0" name=""/>
        <dsp:cNvSpPr/>
      </dsp:nvSpPr>
      <dsp:spPr>
        <a:xfrm>
          <a:off x="6303041" y="973584"/>
          <a:ext cx="1244608" cy="7778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n-US" sz="800" kern="1200" dirty="0" smtClean="0"/>
            <a:t>Formal rules and procedures</a:t>
          </a:r>
          <a:endParaRPr lang="en-US" sz="800" kern="1200" dirty="0"/>
        </a:p>
      </dsp:txBody>
      <dsp:txXfrm>
        <a:off x="6325824" y="996367"/>
        <a:ext cx="1199042" cy="732314"/>
      </dsp:txXfrm>
    </dsp:sp>
    <dsp:sp modelId="{B1F5F486-BB4E-41C0-BFE4-6F689F941053}">
      <dsp:nvSpPr>
        <dsp:cNvPr id="0" name=""/>
        <dsp:cNvSpPr/>
      </dsp:nvSpPr>
      <dsp:spPr>
        <a:xfrm>
          <a:off x="6176153" y="798235"/>
          <a:ext cx="126887" cy="1536640"/>
        </a:xfrm>
        <a:custGeom>
          <a:avLst/>
          <a:gdLst/>
          <a:ahLst/>
          <a:cxnLst/>
          <a:rect l="0" t="0" r="0" b="0"/>
          <a:pathLst>
            <a:path>
              <a:moveTo>
                <a:pt x="0" y="0"/>
              </a:moveTo>
              <a:lnTo>
                <a:pt x="0" y="1536640"/>
              </a:lnTo>
              <a:lnTo>
                <a:pt x="126887" y="153664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9A2F35-C1E5-49FD-8A28-63C80A0622C8}">
      <dsp:nvSpPr>
        <dsp:cNvPr id="0" name=""/>
        <dsp:cNvSpPr/>
      </dsp:nvSpPr>
      <dsp:spPr>
        <a:xfrm>
          <a:off x="6303041" y="1945935"/>
          <a:ext cx="1244608" cy="7778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n-US" sz="800" kern="1200" dirty="0" smtClean="0"/>
            <a:t>Decisions made by an adjudicator who may have no subject expertise and who is not selected by the parties</a:t>
          </a:r>
          <a:endParaRPr lang="en-US" sz="800" kern="1200" dirty="0"/>
        </a:p>
      </dsp:txBody>
      <dsp:txXfrm>
        <a:off x="6325824" y="1968718"/>
        <a:ext cx="1199042" cy="732314"/>
      </dsp:txXfrm>
    </dsp:sp>
    <dsp:sp modelId="{68949394-D591-4B20-9930-63B25748E14D}">
      <dsp:nvSpPr>
        <dsp:cNvPr id="0" name=""/>
        <dsp:cNvSpPr/>
      </dsp:nvSpPr>
      <dsp:spPr>
        <a:xfrm>
          <a:off x="6176153" y="798235"/>
          <a:ext cx="126887" cy="2508990"/>
        </a:xfrm>
        <a:custGeom>
          <a:avLst/>
          <a:gdLst/>
          <a:ahLst/>
          <a:cxnLst/>
          <a:rect l="0" t="0" r="0" b="0"/>
          <a:pathLst>
            <a:path>
              <a:moveTo>
                <a:pt x="0" y="0"/>
              </a:moveTo>
              <a:lnTo>
                <a:pt x="0" y="2508990"/>
              </a:lnTo>
              <a:lnTo>
                <a:pt x="126887" y="250899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82839DC-6B9C-4D1C-9154-B5E8B38A867B}">
      <dsp:nvSpPr>
        <dsp:cNvPr id="0" name=""/>
        <dsp:cNvSpPr/>
      </dsp:nvSpPr>
      <dsp:spPr>
        <a:xfrm>
          <a:off x="6303041" y="2918285"/>
          <a:ext cx="1244608" cy="7778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n-US" sz="800" kern="1200" dirty="0" smtClean="0"/>
            <a:t>Aim is for an independent decision to be made, based on the evidence and the relevant law or regulations</a:t>
          </a:r>
          <a:endParaRPr lang="en-US" sz="800" kern="1200" dirty="0"/>
        </a:p>
      </dsp:txBody>
      <dsp:txXfrm>
        <a:off x="6325824" y="2941068"/>
        <a:ext cx="1199042" cy="732314"/>
      </dsp:txXfrm>
    </dsp:sp>
    <dsp:sp modelId="{66916C7F-0EED-4F84-B39A-3C259F141F09}">
      <dsp:nvSpPr>
        <dsp:cNvPr id="0" name=""/>
        <dsp:cNvSpPr/>
      </dsp:nvSpPr>
      <dsp:spPr>
        <a:xfrm>
          <a:off x="6176153" y="798235"/>
          <a:ext cx="126887" cy="3481341"/>
        </a:xfrm>
        <a:custGeom>
          <a:avLst/>
          <a:gdLst/>
          <a:ahLst/>
          <a:cxnLst/>
          <a:rect l="0" t="0" r="0" b="0"/>
          <a:pathLst>
            <a:path>
              <a:moveTo>
                <a:pt x="0" y="0"/>
              </a:moveTo>
              <a:lnTo>
                <a:pt x="0" y="3481341"/>
              </a:lnTo>
              <a:lnTo>
                <a:pt x="126887" y="34813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169D37D-5BB0-4805-B272-1C450B136BB3}">
      <dsp:nvSpPr>
        <dsp:cNvPr id="0" name=""/>
        <dsp:cNvSpPr/>
      </dsp:nvSpPr>
      <dsp:spPr>
        <a:xfrm>
          <a:off x="6303041" y="3890636"/>
          <a:ext cx="1244608" cy="7778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n-US" sz="800" kern="1200" dirty="0" smtClean="0"/>
            <a:t>May be voluntary for the person bringing the action, but not for the one defending</a:t>
          </a:r>
          <a:endParaRPr lang="en-US" sz="800" kern="1200" dirty="0"/>
        </a:p>
      </dsp:txBody>
      <dsp:txXfrm>
        <a:off x="6325824" y="3913419"/>
        <a:ext cx="1199042" cy="73231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lv-LV"/>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8A4F8AB6-79EC-45A6-AD92-44D8958B3854}" type="datetimeFigureOut">
              <a:rPr lang="lv-LV" smtClean="0"/>
              <a:t>2019.04.07.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1FFDC8D-CF87-4DCA-A177-10247CADD9CD}" type="slidenum">
              <a:rPr lang="lv-LV" smtClean="0"/>
              <a:t>‹#›</a:t>
            </a:fld>
            <a:endParaRPr lang="lv-LV"/>
          </a:p>
        </p:txBody>
      </p:sp>
    </p:spTree>
    <p:extLst>
      <p:ext uri="{BB962C8B-B14F-4D97-AF65-F5344CB8AC3E}">
        <p14:creationId xmlns:p14="http://schemas.microsoft.com/office/powerpoint/2010/main" val="3892483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8A4F8AB6-79EC-45A6-AD92-44D8958B3854}" type="datetimeFigureOut">
              <a:rPr lang="lv-LV" smtClean="0"/>
              <a:t>2019.04.07.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1FFDC8D-CF87-4DCA-A177-10247CADD9CD}" type="slidenum">
              <a:rPr lang="lv-LV" smtClean="0"/>
              <a:t>‹#›</a:t>
            </a:fld>
            <a:endParaRPr lang="lv-LV"/>
          </a:p>
        </p:txBody>
      </p:sp>
    </p:spTree>
    <p:extLst>
      <p:ext uri="{BB962C8B-B14F-4D97-AF65-F5344CB8AC3E}">
        <p14:creationId xmlns:p14="http://schemas.microsoft.com/office/powerpoint/2010/main" val="3949474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8A4F8AB6-79EC-45A6-AD92-44D8958B3854}" type="datetimeFigureOut">
              <a:rPr lang="lv-LV" smtClean="0"/>
              <a:t>2019.04.07.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1FFDC8D-CF87-4DCA-A177-10247CADD9CD}" type="slidenum">
              <a:rPr lang="lv-LV" smtClean="0"/>
              <a:t>‹#›</a:t>
            </a:fld>
            <a:endParaRPr lang="lv-LV"/>
          </a:p>
        </p:txBody>
      </p:sp>
    </p:spTree>
    <p:extLst>
      <p:ext uri="{BB962C8B-B14F-4D97-AF65-F5344CB8AC3E}">
        <p14:creationId xmlns:p14="http://schemas.microsoft.com/office/powerpoint/2010/main" val="3365967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8A4F8AB6-79EC-45A6-AD92-44D8958B3854}" type="datetimeFigureOut">
              <a:rPr lang="lv-LV" smtClean="0"/>
              <a:t>2019.04.07.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1FFDC8D-CF87-4DCA-A177-10247CADD9CD}" type="slidenum">
              <a:rPr lang="lv-LV" smtClean="0"/>
              <a:t>‹#›</a:t>
            </a:fld>
            <a:endParaRPr lang="lv-LV"/>
          </a:p>
        </p:txBody>
      </p:sp>
    </p:spTree>
    <p:extLst>
      <p:ext uri="{BB962C8B-B14F-4D97-AF65-F5344CB8AC3E}">
        <p14:creationId xmlns:p14="http://schemas.microsoft.com/office/powerpoint/2010/main" val="119728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4F8AB6-79EC-45A6-AD92-44D8958B3854}" type="datetimeFigureOut">
              <a:rPr lang="lv-LV" smtClean="0"/>
              <a:t>2019.04.07.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1FFDC8D-CF87-4DCA-A177-10247CADD9CD}" type="slidenum">
              <a:rPr lang="lv-LV" smtClean="0"/>
              <a:t>‹#›</a:t>
            </a:fld>
            <a:endParaRPr lang="lv-LV"/>
          </a:p>
        </p:txBody>
      </p:sp>
    </p:spTree>
    <p:extLst>
      <p:ext uri="{BB962C8B-B14F-4D97-AF65-F5344CB8AC3E}">
        <p14:creationId xmlns:p14="http://schemas.microsoft.com/office/powerpoint/2010/main" val="1420351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8A4F8AB6-79EC-45A6-AD92-44D8958B3854}" type="datetimeFigureOut">
              <a:rPr lang="lv-LV" smtClean="0"/>
              <a:t>2019.04.07.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1FFDC8D-CF87-4DCA-A177-10247CADD9CD}" type="slidenum">
              <a:rPr lang="lv-LV" smtClean="0"/>
              <a:t>‹#›</a:t>
            </a:fld>
            <a:endParaRPr lang="lv-LV"/>
          </a:p>
        </p:txBody>
      </p:sp>
    </p:spTree>
    <p:extLst>
      <p:ext uri="{BB962C8B-B14F-4D97-AF65-F5344CB8AC3E}">
        <p14:creationId xmlns:p14="http://schemas.microsoft.com/office/powerpoint/2010/main" val="3438096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8A4F8AB6-79EC-45A6-AD92-44D8958B3854}" type="datetimeFigureOut">
              <a:rPr lang="lv-LV" smtClean="0"/>
              <a:t>2019.04.07.</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01FFDC8D-CF87-4DCA-A177-10247CADD9CD}" type="slidenum">
              <a:rPr lang="lv-LV" smtClean="0"/>
              <a:t>‹#›</a:t>
            </a:fld>
            <a:endParaRPr lang="lv-LV"/>
          </a:p>
        </p:txBody>
      </p:sp>
    </p:spTree>
    <p:extLst>
      <p:ext uri="{BB962C8B-B14F-4D97-AF65-F5344CB8AC3E}">
        <p14:creationId xmlns:p14="http://schemas.microsoft.com/office/powerpoint/2010/main" val="2915624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8A4F8AB6-79EC-45A6-AD92-44D8958B3854}" type="datetimeFigureOut">
              <a:rPr lang="lv-LV" smtClean="0"/>
              <a:t>2019.04.07.</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01FFDC8D-CF87-4DCA-A177-10247CADD9CD}" type="slidenum">
              <a:rPr lang="lv-LV" smtClean="0"/>
              <a:t>‹#›</a:t>
            </a:fld>
            <a:endParaRPr lang="lv-LV"/>
          </a:p>
        </p:txBody>
      </p:sp>
    </p:spTree>
    <p:extLst>
      <p:ext uri="{BB962C8B-B14F-4D97-AF65-F5344CB8AC3E}">
        <p14:creationId xmlns:p14="http://schemas.microsoft.com/office/powerpoint/2010/main" val="4157970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4F8AB6-79EC-45A6-AD92-44D8958B3854}" type="datetimeFigureOut">
              <a:rPr lang="lv-LV" smtClean="0"/>
              <a:t>2019.04.07.</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01FFDC8D-CF87-4DCA-A177-10247CADD9CD}" type="slidenum">
              <a:rPr lang="lv-LV" smtClean="0"/>
              <a:t>‹#›</a:t>
            </a:fld>
            <a:endParaRPr lang="lv-LV"/>
          </a:p>
        </p:txBody>
      </p:sp>
    </p:spTree>
    <p:extLst>
      <p:ext uri="{BB962C8B-B14F-4D97-AF65-F5344CB8AC3E}">
        <p14:creationId xmlns:p14="http://schemas.microsoft.com/office/powerpoint/2010/main" val="1583686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4F8AB6-79EC-45A6-AD92-44D8958B3854}" type="datetimeFigureOut">
              <a:rPr lang="lv-LV" smtClean="0"/>
              <a:t>2019.04.07.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1FFDC8D-CF87-4DCA-A177-10247CADD9CD}" type="slidenum">
              <a:rPr lang="lv-LV" smtClean="0"/>
              <a:t>‹#›</a:t>
            </a:fld>
            <a:endParaRPr lang="lv-LV"/>
          </a:p>
        </p:txBody>
      </p:sp>
    </p:spTree>
    <p:extLst>
      <p:ext uri="{BB962C8B-B14F-4D97-AF65-F5344CB8AC3E}">
        <p14:creationId xmlns:p14="http://schemas.microsoft.com/office/powerpoint/2010/main" val="220074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4F8AB6-79EC-45A6-AD92-44D8958B3854}" type="datetimeFigureOut">
              <a:rPr lang="lv-LV" smtClean="0"/>
              <a:t>2019.04.07.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1FFDC8D-CF87-4DCA-A177-10247CADD9CD}" type="slidenum">
              <a:rPr lang="lv-LV" smtClean="0"/>
              <a:t>‹#›</a:t>
            </a:fld>
            <a:endParaRPr lang="lv-LV"/>
          </a:p>
        </p:txBody>
      </p:sp>
    </p:spTree>
    <p:extLst>
      <p:ext uri="{BB962C8B-B14F-4D97-AF65-F5344CB8AC3E}">
        <p14:creationId xmlns:p14="http://schemas.microsoft.com/office/powerpoint/2010/main" val="2073434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4F8AB6-79EC-45A6-AD92-44D8958B3854}" type="datetimeFigureOut">
              <a:rPr lang="lv-LV" smtClean="0"/>
              <a:t>2019.04.07.</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FFDC8D-CF87-4DCA-A177-10247CADD9CD}" type="slidenum">
              <a:rPr lang="lv-LV" smtClean="0"/>
              <a:t>‹#›</a:t>
            </a:fld>
            <a:endParaRPr lang="lv-LV"/>
          </a:p>
        </p:txBody>
      </p:sp>
    </p:spTree>
    <p:extLst>
      <p:ext uri="{BB962C8B-B14F-4D97-AF65-F5344CB8AC3E}">
        <p14:creationId xmlns:p14="http://schemas.microsoft.com/office/powerpoint/2010/main" val="1159998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mediate.com/articles/choose.cfm"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737" y="0"/>
            <a:ext cx="11842526" cy="6858000"/>
          </a:xfrm>
          <a:prstGeom prst="rect">
            <a:avLst/>
          </a:prstGeom>
        </p:spPr>
      </p:pic>
      <p:sp>
        <p:nvSpPr>
          <p:cNvPr id="5" name="Title 1"/>
          <p:cNvSpPr>
            <a:spLocks noGrp="1"/>
          </p:cNvSpPr>
          <p:nvPr>
            <p:ph type="ctrTitle"/>
          </p:nvPr>
        </p:nvSpPr>
        <p:spPr>
          <a:xfrm>
            <a:off x="2667000" y="2640568"/>
            <a:ext cx="6858000" cy="788432"/>
          </a:xfrm>
        </p:spPr>
        <p:txBody>
          <a:bodyPr>
            <a:normAutofit/>
          </a:bodyPr>
          <a:lstStyle/>
          <a:p>
            <a:r>
              <a:rPr lang="en-GB" sz="4000" b="1" dirty="0" smtClean="0">
                <a:solidFill>
                  <a:schemeClr val="tx1">
                    <a:lumMod val="75000"/>
                    <a:lumOff val="25000"/>
                  </a:schemeClr>
                </a:solidFill>
              </a:rPr>
              <a:t>Ing. Lucie Andreisova, Ph.D.</a:t>
            </a:r>
            <a:endParaRPr lang="lv-LV" sz="4000" b="1" dirty="0">
              <a:solidFill>
                <a:schemeClr val="tx1">
                  <a:lumMod val="75000"/>
                  <a:lumOff val="25000"/>
                </a:schemeClr>
              </a:solidFill>
            </a:endParaRPr>
          </a:p>
        </p:txBody>
      </p:sp>
      <p:sp>
        <p:nvSpPr>
          <p:cNvPr id="6" name="Subtitle 2"/>
          <p:cNvSpPr>
            <a:spLocks noGrp="1"/>
          </p:cNvSpPr>
          <p:nvPr>
            <p:ph type="subTitle" idx="1"/>
          </p:nvPr>
        </p:nvSpPr>
        <p:spPr>
          <a:xfrm>
            <a:off x="1026160" y="3409406"/>
            <a:ext cx="10139680" cy="773192"/>
          </a:xfrm>
        </p:spPr>
        <p:txBody>
          <a:bodyPr>
            <a:noAutofit/>
          </a:bodyPr>
          <a:lstStyle/>
          <a:p>
            <a:r>
              <a:rPr lang="en-US" sz="3600" dirty="0" smtClean="0">
                <a:solidFill>
                  <a:schemeClr val="accent1">
                    <a:lumMod val="75000"/>
                  </a:schemeClr>
                </a:solidFill>
              </a:rPr>
              <a:t>‘</a:t>
            </a:r>
            <a:r>
              <a:rPr lang="en-US" sz="3600" b="1" dirty="0" smtClean="0">
                <a:solidFill>
                  <a:schemeClr val="accent1">
                    <a:lumMod val="75000"/>
                  </a:schemeClr>
                </a:solidFill>
              </a:rPr>
              <a:t>Choosing a Mediator</a:t>
            </a:r>
            <a:r>
              <a:rPr lang="en-US" sz="3600" dirty="0" smtClean="0">
                <a:solidFill>
                  <a:schemeClr val="accent1">
                    <a:lumMod val="75000"/>
                  </a:schemeClr>
                </a:solidFill>
              </a:rPr>
              <a:t>’</a:t>
            </a:r>
          </a:p>
          <a:p>
            <a:r>
              <a:rPr lang="en-US" sz="3600" dirty="0" smtClean="0">
                <a:solidFill>
                  <a:schemeClr val="accent1">
                    <a:lumMod val="75000"/>
                  </a:schemeClr>
                </a:solidFill>
              </a:rPr>
              <a:t>April 2019</a:t>
            </a:r>
            <a:endParaRPr lang="cs-CZ" sz="3600" dirty="0" smtClean="0">
              <a:solidFill>
                <a:schemeClr val="accent1">
                  <a:lumMod val="75000"/>
                </a:schemeClr>
              </a:solidFill>
            </a:endParaRPr>
          </a:p>
          <a:p>
            <a:r>
              <a:rPr lang="cs-CZ" sz="3600" dirty="0" smtClean="0">
                <a:solidFill>
                  <a:schemeClr val="accent1">
                    <a:lumMod val="75000"/>
                  </a:schemeClr>
                </a:solidFill>
              </a:rPr>
              <a:t>Riga</a:t>
            </a:r>
            <a:endParaRPr lang="en-US" sz="3600" dirty="0">
              <a:solidFill>
                <a:schemeClr val="accent1">
                  <a:lumMod val="75000"/>
                </a:schemeClr>
              </a:solidFill>
            </a:endParaRPr>
          </a:p>
        </p:txBody>
      </p:sp>
    </p:spTree>
    <p:extLst>
      <p:ext uri="{BB962C8B-B14F-4D97-AF65-F5344CB8AC3E}">
        <p14:creationId xmlns:p14="http://schemas.microsoft.com/office/powerpoint/2010/main" val="1555942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Checklist for assessing </a:t>
            </a:r>
            <a:r>
              <a:rPr lang="en-GB" b="1" dirty="0">
                <a:solidFill>
                  <a:srgbClr val="0070C0"/>
                </a:solidFill>
              </a:rPr>
              <a:t>mediator'</a:t>
            </a:r>
            <a:r>
              <a:rPr lang="cs-CZ" b="1" dirty="0">
                <a:solidFill>
                  <a:srgbClr val="0070C0"/>
                </a:solidFill>
              </a:rPr>
              <a:t>s</a:t>
            </a:r>
            <a:r>
              <a:rPr lang="en-GB" b="1" dirty="0">
                <a:solidFill>
                  <a:srgbClr val="0070C0"/>
                </a:solidFill>
              </a:rPr>
              <a:t> performance</a:t>
            </a:r>
            <a:endParaRPr lang="lv-LV" b="1" dirty="0">
              <a:solidFill>
                <a:srgbClr val="0070C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08277167"/>
              </p:ext>
            </p:extLst>
          </p:nvPr>
        </p:nvGraphicFramePr>
        <p:xfrm>
          <a:off x="341744" y="1603952"/>
          <a:ext cx="11554691" cy="4394200"/>
        </p:xfrm>
        <a:graphic>
          <a:graphicData uri="http://schemas.openxmlformats.org/drawingml/2006/table">
            <a:tbl>
              <a:tblPr firstRow="1" bandRow="1">
                <a:tableStyleId>{5C22544A-7EE6-4342-B048-85BDC9FD1C3A}</a:tableStyleId>
              </a:tblPr>
              <a:tblGrid>
                <a:gridCol w="1650670">
                  <a:extLst>
                    <a:ext uri="{9D8B030D-6E8A-4147-A177-3AD203B41FA5}">
                      <a16:colId xmlns:a16="http://schemas.microsoft.com/office/drawing/2014/main" xmlns="" val="4117480973"/>
                    </a:ext>
                  </a:extLst>
                </a:gridCol>
                <a:gridCol w="1650670">
                  <a:extLst>
                    <a:ext uri="{9D8B030D-6E8A-4147-A177-3AD203B41FA5}">
                      <a16:colId xmlns:a16="http://schemas.microsoft.com/office/drawing/2014/main" xmlns="" val="938563476"/>
                    </a:ext>
                  </a:extLst>
                </a:gridCol>
                <a:gridCol w="1650670">
                  <a:extLst>
                    <a:ext uri="{9D8B030D-6E8A-4147-A177-3AD203B41FA5}">
                      <a16:colId xmlns:a16="http://schemas.microsoft.com/office/drawing/2014/main" xmlns="" val="3421943922"/>
                    </a:ext>
                  </a:extLst>
                </a:gridCol>
                <a:gridCol w="2232504">
                  <a:extLst>
                    <a:ext uri="{9D8B030D-6E8A-4147-A177-3AD203B41FA5}">
                      <a16:colId xmlns:a16="http://schemas.microsoft.com/office/drawing/2014/main" xmlns="" val="836556134"/>
                    </a:ext>
                  </a:extLst>
                </a:gridCol>
                <a:gridCol w="1068837">
                  <a:extLst>
                    <a:ext uri="{9D8B030D-6E8A-4147-A177-3AD203B41FA5}">
                      <a16:colId xmlns:a16="http://schemas.microsoft.com/office/drawing/2014/main" xmlns="" val="1133001903"/>
                    </a:ext>
                  </a:extLst>
                </a:gridCol>
                <a:gridCol w="1650670">
                  <a:extLst>
                    <a:ext uri="{9D8B030D-6E8A-4147-A177-3AD203B41FA5}">
                      <a16:colId xmlns:a16="http://schemas.microsoft.com/office/drawing/2014/main" xmlns="" val="2205584168"/>
                    </a:ext>
                  </a:extLst>
                </a:gridCol>
                <a:gridCol w="1650670">
                  <a:extLst>
                    <a:ext uri="{9D8B030D-6E8A-4147-A177-3AD203B41FA5}">
                      <a16:colId xmlns:a16="http://schemas.microsoft.com/office/drawing/2014/main" xmlns="" val="576555071"/>
                    </a:ext>
                  </a:extLst>
                </a:gridCol>
              </a:tblGrid>
              <a:tr h="370840">
                <a:tc>
                  <a:txBody>
                    <a:bodyPr/>
                    <a:lstStyle/>
                    <a:p>
                      <a:pPr algn="ctr"/>
                      <a:r>
                        <a:rPr lang="en-US" sz="1000" noProof="0" dirty="0" smtClean="0"/>
                        <a:t>Logistics</a:t>
                      </a:r>
                      <a:endParaRPr lang="en-US" sz="1000" noProof="0" dirty="0"/>
                    </a:p>
                  </a:txBody>
                  <a:tcPr/>
                </a:tc>
                <a:tc>
                  <a:txBody>
                    <a:bodyPr/>
                    <a:lstStyle/>
                    <a:p>
                      <a:pPr algn="ctr"/>
                      <a:r>
                        <a:rPr lang="en-US" sz="1000" noProof="0" dirty="0" smtClean="0"/>
                        <a:t>Rapport building</a:t>
                      </a:r>
                      <a:endParaRPr lang="en-US" sz="1000" noProof="0" dirty="0"/>
                    </a:p>
                  </a:txBody>
                  <a:tcPr/>
                </a:tc>
                <a:tc>
                  <a:txBody>
                    <a:bodyPr/>
                    <a:lstStyle/>
                    <a:p>
                      <a:pPr algn="ctr"/>
                      <a:r>
                        <a:rPr lang="en-US" sz="1000" noProof="0" dirty="0" smtClean="0"/>
                        <a:t>Opening</a:t>
                      </a:r>
                      <a:endParaRPr lang="en-US" sz="1000" noProof="0" dirty="0"/>
                    </a:p>
                  </a:txBody>
                  <a:tcPr/>
                </a:tc>
                <a:tc>
                  <a:txBody>
                    <a:bodyPr/>
                    <a:lstStyle/>
                    <a:p>
                      <a:pPr algn="ctr"/>
                      <a:r>
                        <a:rPr lang="en-US" sz="1000" noProof="0" dirty="0" smtClean="0"/>
                        <a:t>During</a:t>
                      </a:r>
                      <a:endParaRPr lang="en-US" sz="1000" noProof="0" dirty="0"/>
                    </a:p>
                  </a:txBody>
                  <a:tcPr/>
                </a:tc>
                <a:tc>
                  <a:txBody>
                    <a:bodyPr/>
                    <a:lstStyle/>
                    <a:p>
                      <a:pPr algn="ctr"/>
                      <a:r>
                        <a:rPr lang="en-US" sz="1000" noProof="0" dirty="0" smtClean="0"/>
                        <a:t>Wrap up</a:t>
                      </a:r>
                      <a:endParaRPr lang="en-US" sz="1000" noProof="0" dirty="0"/>
                    </a:p>
                  </a:txBody>
                  <a:tcPr/>
                </a:tc>
                <a:tc>
                  <a:txBody>
                    <a:bodyPr/>
                    <a:lstStyle/>
                    <a:p>
                      <a:pPr algn="ctr"/>
                      <a:r>
                        <a:rPr lang="en-US" sz="1000" noProof="0" dirty="0" smtClean="0"/>
                        <a:t>Post-mediation</a:t>
                      </a:r>
                      <a:endParaRPr lang="en-US" sz="1000" noProof="0" dirty="0"/>
                    </a:p>
                  </a:txBody>
                  <a:tcPr/>
                </a:tc>
                <a:tc>
                  <a:txBody>
                    <a:bodyPr/>
                    <a:lstStyle/>
                    <a:p>
                      <a:pPr algn="ctr"/>
                      <a:r>
                        <a:rPr lang="en-US" sz="1000" noProof="0" dirty="0" smtClean="0"/>
                        <a:t>Would you use the mediator again?</a:t>
                      </a:r>
                      <a:endParaRPr lang="en-US" sz="1000" noProof="0" dirty="0"/>
                    </a:p>
                  </a:txBody>
                  <a:tcPr/>
                </a:tc>
                <a:extLst>
                  <a:ext uri="{0D108BD9-81ED-4DB2-BD59-A6C34878D82A}">
                    <a16:rowId xmlns:a16="http://schemas.microsoft.com/office/drawing/2014/main" xmlns="" val="3802803957"/>
                  </a:ext>
                </a:extLst>
              </a:tr>
              <a:tr h="370840">
                <a:tc>
                  <a:txBody>
                    <a:bodyPr/>
                    <a:lstStyle/>
                    <a:p>
                      <a:r>
                        <a:rPr lang="en-US" sz="1000" noProof="0" dirty="0" smtClean="0"/>
                        <a:t>Arranges suitable rooms</a:t>
                      </a:r>
                      <a:endParaRPr lang="en-US" sz="1000" noProof="0" dirty="0"/>
                    </a:p>
                  </a:txBody>
                  <a:tcPr/>
                </a:tc>
                <a:tc>
                  <a:txBody>
                    <a:bodyPr/>
                    <a:lstStyle/>
                    <a:p>
                      <a:r>
                        <a:rPr lang="en-US" sz="1000" noProof="0" dirty="0" smtClean="0"/>
                        <a:t>Sets appropriate atmosphere by „meet and greet“</a:t>
                      </a:r>
                      <a:endParaRPr lang="en-US" sz="1000" noProof="0" dirty="0"/>
                    </a:p>
                  </a:txBody>
                  <a:tcPr/>
                </a:tc>
                <a:tc>
                  <a:txBody>
                    <a:bodyPr/>
                    <a:lstStyle/>
                    <a:p>
                      <a:r>
                        <a:rPr lang="en-US" sz="1000" noProof="0" dirty="0" smtClean="0"/>
                        <a:t>Sets a positive tone</a:t>
                      </a:r>
                      <a:endParaRPr lang="en-US" sz="1000" noProof="0" dirty="0"/>
                    </a:p>
                  </a:txBody>
                  <a:tcPr/>
                </a:tc>
                <a:tc>
                  <a:txBody>
                    <a:bodyPr/>
                    <a:lstStyle/>
                    <a:p>
                      <a:r>
                        <a:rPr lang="en-US" sz="1000" noProof="0" dirty="0" smtClean="0"/>
                        <a:t>Listens effectively and summarizes appropriately </a:t>
                      </a:r>
                      <a:endParaRPr lang="en-US" sz="1000" noProof="0" dirty="0"/>
                    </a:p>
                  </a:txBody>
                  <a:tcPr/>
                </a:tc>
                <a:tc>
                  <a:txBody>
                    <a:bodyPr/>
                    <a:lstStyle/>
                    <a:p>
                      <a:r>
                        <a:rPr lang="en-US" sz="1000" noProof="0" dirty="0" smtClean="0"/>
                        <a:t>Reminds about confidentiality</a:t>
                      </a:r>
                      <a:endParaRPr lang="en-US" sz="1000" noProof="0" dirty="0"/>
                    </a:p>
                  </a:txBody>
                  <a:tcPr/>
                </a:tc>
                <a:tc>
                  <a:txBody>
                    <a:bodyPr/>
                    <a:lstStyle/>
                    <a:p>
                      <a:r>
                        <a:rPr lang="en-US" sz="1000" noProof="0" dirty="0" smtClean="0"/>
                        <a:t>Follows through with any commitments</a:t>
                      </a:r>
                      <a:r>
                        <a:rPr lang="en-US" sz="1000" baseline="0" noProof="0" dirty="0" smtClean="0"/>
                        <a:t> promptly (</a:t>
                      </a:r>
                      <a:r>
                        <a:rPr lang="en-US" sz="1000" i="1" baseline="0" noProof="0" dirty="0" smtClean="0"/>
                        <a:t>e.g</a:t>
                      </a:r>
                      <a:r>
                        <a:rPr lang="en-US" sz="1000" baseline="0" noProof="0" dirty="0" smtClean="0"/>
                        <a:t>. sending copies of  the Settlement Agreement)</a:t>
                      </a:r>
                      <a:endParaRPr lang="en-US" sz="1000" noProof="0" dirty="0"/>
                    </a:p>
                  </a:txBody>
                  <a:tcPr/>
                </a:tc>
                <a:tc>
                  <a:txBody>
                    <a:bodyPr/>
                    <a:lstStyle/>
                    <a:p>
                      <a:r>
                        <a:rPr lang="en-US" sz="1000" noProof="0" dirty="0" smtClean="0"/>
                        <a:t>Personal</a:t>
                      </a:r>
                      <a:r>
                        <a:rPr lang="en-US" sz="1000" baseline="0" noProof="0" dirty="0" smtClean="0"/>
                        <a:t> feeling</a:t>
                      </a:r>
                      <a:endParaRPr lang="en-US" sz="1000" noProof="0" dirty="0"/>
                    </a:p>
                  </a:txBody>
                  <a:tcPr/>
                </a:tc>
                <a:extLst>
                  <a:ext uri="{0D108BD9-81ED-4DB2-BD59-A6C34878D82A}">
                    <a16:rowId xmlns:a16="http://schemas.microsoft.com/office/drawing/2014/main" xmlns="" val="4252669072"/>
                  </a:ext>
                </a:extLst>
              </a:tr>
              <a:tr h="370840">
                <a:tc>
                  <a:txBody>
                    <a:bodyPr/>
                    <a:lstStyle/>
                    <a:p>
                      <a:r>
                        <a:rPr lang="en-US" sz="1000" noProof="0" dirty="0" smtClean="0"/>
                        <a:t>Provides suitable refreshment</a:t>
                      </a:r>
                      <a:endParaRPr lang="en-US" sz="1000" noProof="0" dirty="0"/>
                    </a:p>
                  </a:txBody>
                  <a:tcPr/>
                </a:tc>
                <a:tc>
                  <a:txBody>
                    <a:bodyPr/>
                    <a:lstStyle/>
                    <a:p>
                      <a:r>
                        <a:rPr lang="en-US" sz="1000" noProof="0" dirty="0" smtClean="0"/>
                        <a:t>Keeps parties informed and updated</a:t>
                      </a:r>
                      <a:endParaRPr lang="en-US" sz="1000" noProof="0" dirty="0"/>
                    </a:p>
                  </a:txBody>
                  <a:tcPr/>
                </a:tc>
                <a:tc>
                  <a:txBody>
                    <a:bodyPr/>
                    <a:lstStyle/>
                    <a:p>
                      <a:r>
                        <a:rPr lang="en-US" sz="1000" noProof="0" dirty="0" smtClean="0"/>
                        <a:t>Encourages early agreement on small points</a:t>
                      </a:r>
                      <a:endParaRPr lang="en-US" sz="10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noProof="0" dirty="0" smtClean="0"/>
                        <a:t>Talks as little as possible and stays alert to emotions</a:t>
                      </a:r>
                      <a:endParaRPr lang="en-US" sz="1000" noProof="0" dirty="0" smtClean="0"/>
                    </a:p>
                  </a:txBody>
                  <a:tcPr/>
                </a:tc>
                <a:tc>
                  <a:txBody>
                    <a:bodyPr/>
                    <a:lstStyle/>
                    <a:p>
                      <a:r>
                        <a:rPr lang="en-US" sz="1000" noProof="0" dirty="0" smtClean="0"/>
                        <a:t>Thanks the parties for participating</a:t>
                      </a:r>
                      <a:endParaRPr lang="en-US" sz="1000" noProof="0" dirty="0"/>
                    </a:p>
                  </a:txBody>
                  <a:tcPr/>
                </a:tc>
                <a:tc>
                  <a:txBody>
                    <a:bodyPr/>
                    <a:lstStyle/>
                    <a:p>
                      <a:r>
                        <a:rPr lang="en-US" sz="1000" noProof="0" dirty="0" smtClean="0"/>
                        <a:t>Writes to thank</a:t>
                      </a:r>
                      <a:r>
                        <a:rPr lang="en-US" sz="1000" baseline="0" noProof="0" dirty="0" smtClean="0"/>
                        <a:t> you (for recommending, for participation </a:t>
                      </a:r>
                      <a:r>
                        <a:rPr lang="en-US" sz="1000" i="1" baseline="0" noProof="0" dirty="0" smtClean="0"/>
                        <a:t>etc.</a:t>
                      </a:r>
                      <a:r>
                        <a:rPr lang="en-US" sz="1000" baseline="0" noProof="0" dirty="0" smtClean="0"/>
                        <a:t>)</a:t>
                      </a:r>
                      <a:endParaRPr lang="en-US" sz="1000" noProof="0" dirty="0"/>
                    </a:p>
                  </a:txBody>
                  <a:tcPr/>
                </a:tc>
                <a:tc>
                  <a:txBody>
                    <a:bodyPr/>
                    <a:lstStyle/>
                    <a:p>
                      <a:endParaRPr lang="en-US" sz="1000" noProof="0" dirty="0"/>
                    </a:p>
                  </a:txBody>
                  <a:tcPr/>
                </a:tc>
                <a:extLst>
                  <a:ext uri="{0D108BD9-81ED-4DB2-BD59-A6C34878D82A}">
                    <a16:rowId xmlns:a16="http://schemas.microsoft.com/office/drawing/2014/main" xmlns="" val="3911071442"/>
                  </a:ext>
                </a:extLst>
              </a:tr>
              <a:tr h="370840">
                <a:tc>
                  <a:txBody>
                    <a:bodyPr/>
                    <a:lstStyle/>
                    <a:p>
                      <a:r>
                        <a:rPr lang="en-US" sz="1000" noProof="0" dirty="0" smtClean="0"/>
                        <a:t>Arranges table and chairs appropriately</a:t>
                      </a:r>
                      <a:endParaRPr lang="en-US" sz="1000" noProof="0" dirty="0"/>
                    </a:p>
                  </a:txBody>
                  <a:tcPr/>
                </a:tc>
                <a:tc>
                  <a:txBody>
                    <a:bodyPr/>
                    <a:lstStyle/>
                    <a:p>
                      <a:endParaRPr lang="en-US" sz="1000" noProof="0" dirty="0"/>
                    </a:p>
                  </a:txBody>
                  <a:tcPr/>
                </a:tc>
                <a:tc>
                  <a:txBody>
                    <a:bodyPr/>
                    <a:lstStyle/>
                    <a:p>
                      <a:r>
                        <a:rPr lang="en-US" sz="1000" noProof="0" dirty="0" smtClean="0"/>
                        <a:t>Demonstrates impartiality</a:t>
                      </a:r>
                      <a:endParaRPr lang="en-US" sz="10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noProof="0" dirty="0" smtClean="0"/>
                        <a:t>Breaks when appropriate</a:t>
                      </a:r>
                      <a:endParaRPr lang="en-US" sz="1000" noProof="0" dirty="0" smtClean="0"/>
                    </a:p>
                  </a:txBody>
                  <a:tcPr/>
                </a:tc>
                <a:tc>
                  <a:txBody>
                    <a:bodyPr/>
                    <a:lstStyle/>
                    <a:p>
                      <a:r>
                        <a:rPr lang="en-US" sz="1000" noProof="0" dirty="0" smtClean="0"/>
                        <a:t>Escorts</a:t>
                      </a:r>
                      <a:r>
                        <a:rPr lang="en-US" sz="1000" baseline="0" noProof="0" dirty="0" smtClean="0"/>
                        <a:t> each from the room</a:t>
                      </a:r>
                      <a:endParaRPr lang="en-US" sz="1000" noProof="0" dirty="0"/>
                    </a:p>
                  </a:txBody>
                  <a:tcPr/>
                </a:tc>
                <a:tc>
                  <a:txBody>
                    <a:bodyPr/>
                    <a:lstStyle/>
                    <a:p>
                      <a:endParaRPr lang="en-US" sz="1000" noProof="0" dirty="0"/>
                    </a:p>
                  </a:txBody>
                  <a:tcPr/>
                </a:tc>
                <a:tc>
                  <a:txBody>
                    <a:bodyPr/>
                    <a:lstStyle/>
                    <a:p>
                      <a:endParaRPr lang="en-US" sz="1000" noProof="0" dirty="0"/>
                    </a:p>
                  </a:txBody>
                  <a:tcPr/>
                </a:tc>
                <a:extLst>
                  <a:ext uri="{0D108BD9-81ED-4DB2-BD59-A6C34878D82A}">
                    <a16:rowId xmlns:a16="http://schemas.microsoft.com/office/drawing/2014/main" xmlns="" val="1445214802"/>
                  </a:ext>
                </a:extLst>
              </a:tr>
              <a:tr h="370840">
                <a:tc>
                  <a:txBody>
                    <a:bodyPr/>
                    <a:lstStyle/>
                    <a:p>
                      <a:endParaRPr lang="en-US" sz="1000" noProof="0" dirty="0"/>
                    </a:p>
                  </a:txBody>
                  <a:tcPr/>
                </a:tc>
                <a:tc>
                  <a:txBody>
                    <a:bodyPr/>
                    <a:lstStyle/>
                    <a:p>
                      <a:endParaRPr lang="en-US" sz="1000" noProof="0" dirty="0"/>
                    </a:p>
                  </a:txBody>
                  <a:tcPr/>
                </a:tc>
                <a:tc>
                  <a:txBody>
                    <a:bodyPr/>
                    <a:lstStyle/>
                    <a:p>
                      <a:r>
                        <a:rPr lang="en-US" sz="1000" noProof="0" dirty="0" smtClean="0"/>
                        <a:t>Handles questions effectively</a:t>
                      </a:r>
                      <a:endParaRPr lang="en-US" sz="10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noProof="0" dirty="0" smtClean="0"/>
                        <a:t>Controls the process, not the content</a:t>
                      </a:r>
                      <a:endParaRPr lang="en-US" sz="1000" noProof="0" dirty="0" smtClean="0"/>
                    </a:p>
                  </a:txBody>
                  <a:tcPr/>
                </a:tc>
                <a:tc>
                  <a:txBody>
                    <a:bodyPr/>
                    <a:lstStyle/>
                    <a:p>
                      <a:endParaRPr lang="en-US" sz="1000" noProof="0" dirty="0"/>
                    </a:p>
                  </a:txBody>
                  <a:tcPr/>
                </a:tc>
                <a:tc>
                  <a:txBody>
                    <a:bodyPr/>
                    <a:lstStyle/>
                    <a:p>
                      <a:endParaRPr lang="en-US" sz="1000" noProof="0" dirty="0"/>
                    </a:p>
                  </a:txBody>
                  <a:tcPr/>
                </a:tc>
                <a:tc>
                  <a:txBody>
                    <a:bodyPr/>
                    <a:lstStyle/>
                    <a:p>
                      <a:endParaRPr lang="en-US" sz="1000" noProof="0" dirty="0"/>
                    </a:p>
                  </a:txBody>
                  <a:tcPr/>
                </a:tc>
                <a:extLst>
                  <a:ext uri="{0D108BD9-81ED-4DB2-BD59-A6C34878D82A}">
                    <a16:rowId xmlns:a16="http://schemas.microsoft.com/office/drawing/2014/main" xmlns="" val="889464677"/>
                  </a:ext>
                </a:extLst>
              </a:tr>
              <a:tr h="370840">
                <a:tc>
                  <a:txBody>
                    <a:bodyPr/>
                    <a:lstStyle/>
                    <a:p>
                      <a:endParaRPr lang="en-US" sz="1000" noProof="0" dirty="0"/>
                    </a:p>
                  </a:txBody>
                  <a:tcPr/>
                </a:tc>
                <a:tc>
                  <a:txBody>
                    <a:bodyPr/>
                    <a:lstStyle/>
                    <a:p>
                      <a:endParaRPr lang="en-US" sz="1000" noProof="0" dirty="0"/>
                    </a:p>
                  </a:txBody>
                  <a:tcPr/>
                </a:tc>
                <a:tc>
                  <a:txBody>
                    <a:bodyPr/>
                    <a:lstStyle/>
                    <a:p>
                      <a:r>
                        <a:rPr lang="en-US" sz="1000" noProof="0" dirty="0" smtClean="0"/>
                        <a:t>Advises on housekeeping and emergency procedures</a:t>
                      </a:r>
                      <a:endParaRPr lang="en-US" sz="10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noProof="0" dirty="0" smtClean="0"/>
                        <a:t>Ensures each party has the opportunity to be heard and to listen</a:t>
                      </a:r>
                      <a:r>
                        <a:rPr lang="en-US" sz="1000" baseline="0" noProof="0" dirty="0" smtClean="0"/>
                        <a:t> and stops </a:t>
                      </a:r>
                      <a:r>
                        <a:rPr lang="en-US" sz="1000" noProof="0" dirty="0" smtClean="0"/>
                        <a:t>inappropriate behavior by any party</a:t>
                      </a:r>
                      <a:endParaRPr lang="en-US" sz="1000" noProof="0" dirty="0" smtClean="0"/>
                    </a:p>
                  </a:txBody>
                  <a:tcPr/>
                </a:tc>
                <a:tc>
                  <a:txBody>
                    <a:bodyPr/>
                    <a:lstStyle/>
                    <a:p>
                      <a:endParaRPr lang="en-US" sz="1000" noProof="0" dirty="0"/>
                    </a:p>
                  </a:txBody>
                  <a:tcPr/>
                </a:tc>
                <a:tc>
                  <a:txBody>
                    <a:bodyPr/>
                    <a:lstStyle/>
                    <a:p>
                      <a:endParaRPr lang="en-US" sz="1000" noProof="0" dirty="0"/>
                    </a:p>
                  </a:txBody>
                  <a:tcPr/>
                </a:tc>
                <a:tc>
                  <a:txBody>
                    <a:bodyPr/>
                    <a:lstStyle/>
                    <a:p>
                      <a:endParaRPr lang="en-US" sz="1000" noProof="0" dirty="0"/>
                    </a:p>
                  </a:txBody>
                  <a:tcPr/>
                </a:tc>
                <a:extLst>
                  <a:ext uri="{0D108BD9-81ED-4DB2-BD59-A6C34878D82A}">
                    <a16:rowId xmlns:a16="http://schemas.microsoft.com/office/drawing/2014/main" xmlns="" val="358307091"/>
                  </a:ext>
                </a:extLst>
              </a:tr>
              <a:tr h="370840">
                <a:tc>
                  <a:txBody>
                    <a:bodyPr/>
                    <a:lstStyle/>
                    <a:p>
                      <a:endParaRPr lang="en-US" sz="1000" noProof="0" dirty="0"/>
                    </a:p>
                  </a:txBody>
                  <a:tcPr/>
                </a:tc>
                <a:tc>
                  <a:txBody>
                    <a:bodyPr/>
                    <a:lstStyle/>
                    <a:p>
                      <a:endParaRPr lang="en-US" sz="1000" noProof="0" dirty="0"/>
                    </a:p>
                  </a:txBody>
                  <a:tcPr/>
                </a:tc>
                <a:tc>
                  <a:txBody>
                    <a:bodyPr/>
                    <a:lstStyle/>
                    <a:p>
                      <a:endParaRPr lang="en-US" sz="10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noProof="0" dirty="0" smtClean="0"/>
                        <a:t>Instils confidence</a:t>
                      </a:r>
                      <a:r>
                        <a:rPr lang="en-US" sz="1000" baseline="0" noProof="0" dirty="0" smtClean="0"/>
                        <a:t> and maintains impartiality</a:t>
                      </a:r>
                      <a:endParaRPr lang="en-US" sz="1000" noProof="0" dirty="0" smtClean="0"/>
                    </a:p>
                  </a:txBody>
                  <a:tcPr/>
                </a:tc>
                <a:tc>
                  <a:txBody>
                    <a:bodyPr/>
                    <a:lstStyle/>
                    <a:p>
                      <a:endParaRPr lang="en-US" sz="1000" noProof="0" dirty="0"/>
                    </a:p>
                  </a:txBody>
                  <a:tcPr/>
                </a:tc>
                <a:tc>
                  <a:txBody>
                    <a:bodyPr/>
                    <a:lstStyle/>
                    <a:p>
                      <a:endParaRPr lang="en-US" sz="1000" noProof="0" dirty="0"/>
                    </a:p>
                  </a:txBody>
                  <a:tcPr/>
                </a:tc>
                <a:tc>
                  <a:txBody>
                    <a:bodyPr/>
                    <a:lstStyle/>
                    <a:p>
                      <a:endParaRPr lang="en-US" sz="1000" noProof="0" dirty="0"/>
                    </a:p>
                  </a:txBody>
                  <a:tcPr/>
                </a:tc>
                <a:extLst>
                  <a:ext uri="{0D108BD9-81ED-4DB2-BD59-A6C34878D82A}">
                    <a16:rowId xmlns:a16="http://schemas.microsoft.com/office/drawing/2014/main" xmlns="" val="1302464831"/>
                  </a:ext>
                </a:extLst>
              </a:tr>
              <a:tr h="370840">
                <a:tc>
                  <a:txBody>
                    <a:bodyPr/>
                    <a:lstStyle/>
                    <a:p>
                      <a:endParaRPr lang="en-US" sz="1000" noProof="0" dirty="0"/>
                    </a:p>
                  </a:txBody>
                  <a:tcPr/>
                </a:tc>
                <a:tc>
                  <a:txBody>
                    <a:bodyPr/>
                    <a:lstStyle/>
                    <a:p>
                      <a:endParaRPr lang="en-US" sz="1000" noProof="0" dirty="0"/>
                    </a:p>
                  </a:txBody>
                  <a:tcPr/>
                </a:tc>
                <a:tc>
                  <a:txBody>
                    <a:bodyPr/>
                    <a:lstStyle/>
                    <a:p>
                      <a:endParaRPr lang="en-US" sz="1000" noProof="0" dirty="0"/>
                    </a:p>
                  </a:txBody>
                  <a:tcPr/>
                </a:tc>
                <a:tc>
                  <a:txBody>
                    <a:bodyPr/>
                    <a:lstStyle/>
                    <a:p>
                      <a:r>
                        <a:rPr lang="en-US" sz="1000" noProof="0" dirty="0" smtClean="0"/>
                        <a:t>Does not offer opinions or advice</a:t>
                      </a:r>
                      <a:endParaRPr lang="en-US" sz="1000" noProof="0" dirty="0"/>
                    </a:p>
                  </a:txBody>
                  <a:tcPr/>
                </a:tc>
                <a:tc>
                  <a:txBody>
                    <a:bodyPr/>
                    <a:lstStyle/>
                    <a:p>
                      <a:endParaRPr lang="en-US" sz="1000" noProof="0" dirty="0"/>
                    </a:p>
                  </a:txBody>
                  <a:tcPr/>
                </a:tc>
                <a:tc>
                  <a:txBody>
                    <a:bodyPr/>
                    <a:lstStyle/>
                    <a:p>
                      <a:endParaRPr lang="en-US" sz="1000" noProof="0" dirty="0"/>
                    </a:p>
                  </a:txBody>
                  <a:tcPr/>
                </a:tc>
                <a:tc>
                  <a:txBody>
                    <a:bodyPr/>
                    <a:lstStyle/>
                    <a:p>
                      <a:endParaRPr lang="en-US" sz="1000" noProof="0" dirty="0"/>
                    </a:p>
                  </a:txBody>
                  <a:tcPr/>
                </a:tc>
                <a:extLst>
                  <a:ext uri="{0D108BD9-81ED-4DB2-BD59-A6C34878D82A}">
                    <a16:rowId xmlns:a16="http://schemas.microsoft.com/office/drawing/2014/main" xmlns="" val="2913668079"/>
                  </a:ext>
                </a:extLst>
              </a:tr>
              <a:tr h="198120">
                <a:tc>
                  <a:txBody>
                    <a:bodyPr/>
                    <a:lstStyle/>
                    <a:p>
                      <a:endParaRPr lang="en-US" sz="1000" noProof="0" dirty="0"/>
                    </a:p>
                  </a:txBody>
                  <a:tcPr/>
                </a:tc>
                <a:tc>
                  <a:txBody>
                    <a:bodyPr/>
                    <a:lstStyle/>
                    <a:p>
                      <a:endParaRPr lang="en-US" sz="1000" noProof="0" dirty="0"/>
                    </a:p>
                  </a:txBody>
                  <a:tcPr/>
                </a:tc>
                <a:tc>
                  <a:txBody>
                    <a:bodyPr/>
                    <a:lstStyle/>
                    <a:p>
                      <a:endParaRPr lang="en-US" sz="1000" noProof="0" dirty="0"/>
                    </a:p>
                  </a:txBody>
                  <a:tcPr/>
                </a:tc>
                <a:tc>
                  <a:txBody>
                    <a:bodyPr/>
                    <a:lstStyle/>
                    <a:p>
                      <a:r>
                        <a:rPr lang="en-US" sz="1000" noProof="0" dirty="0" smtClean="0"/>
                        <a:t>Treats parties equally and sensitively</a:t>
                      </a:r>
                      <a:endParaRPr lang="en-US" sz="1000" noProof="0" dirty="0"/>
                    </a:p>
                  </a:txBody>
                  <a:tcPr/>
                </a:tc>
                <a:tc>
                  <a:txBody>
                    <a:bodyPr/>
                    <a:lstStyle/>
                    <a:p>
                      <a:endParaRPr lang="en-US" sz="1000" noProof="0" dirty="0"/>
                    </a:p>
                  </a:txBody>
                  <a:tcPr/>
                </a:tc>
                <a:tc>
                  <a:txBody>
                    <a:bodyPr/>
                    <a:lstStyle/>
                    <a:p>
                      <a:endParaRPr lang="en-US" sz="1000" noProof="0" dirty="0"/>
                    </a:p>
                  </a:txBody>
                  <a:tcPr/>
                </a:tc>
                <a:tc>
                  <a:txBody>
                    <a:bodyPr/>
                    <a:lstStyle/>
                    <a:p>
                      <a:endParaRPr lang="en-US" sz="1000" noProof="0" dirty="0"/>
                    </a:p>
                  </a:txBody>
                  <a:tcPr/>
                </a:tc>
                <a:extLst>
                  <a:ext uri="{0D108BD9-81ED-4DB2-BD59-A6C34878D82A}">
                    <a16:rowId xmlns:a16="http://schemas.microsoft.com/office/drawing/2014/main" xmlns="" val="1339507305"/>
                  </a:ext>
                </a:extLst>
              </a:tr>
              <a:tr h="198120">
                <a:tc>
                  <a:txBody>
                    <a:bodyPr/>
                    <a:lstStyle/>
                    <a:p>
                      <a:endParaRPr lang="en-US" sz="1000" noProof="0" dirty="0"/>
                    </a:p>
                  </a:txBody>
                  <a:tcPr/>
                </a:tc>
                <a:tc>
                  <a:txBody>
                    <a:bodyPr/>
                    <a:lstStyle/>
                    <a:p>
                      <a:endParaRPr lang="en-US" sz="1000" noProof="0" dirty="0"/>
                    </a:p>
                  </a:txBody>
                  <a:tcPr/>
                </a:tc>
                <a:tc>
                  <a:txBody>
                    <a:bodyPr/>
                    <a:lstStyle/>
                    <a:p>
                      <a:endParaRPr lang="en-US" sz="1000" noProof="0" dirty="0"/>
                    </a:p>
                  </a:txBody>
                  <a:tcPr/>
                </a:tc>
                <a:tc>
                  <a:txBody>
                    <a:bodyPr/>
                    <a:lstStyle/>
                    <a:p>
                      <a:r>
                        <a:rPr lang="en-US" sz="1000" noProof="0" dirty="0" smtClean="0"/>
                        <a:t>Records Settlement Agreement appropriately</a:t>
                      </a:r>
                      <a:endParaRPr lang="en-US" sz="1000" noProof="0" dirty="0"/>
                    </a:p>
                  </a:txBody>
                  <a:tcPr/>
                </a:tc>
                <a:tc>
                  <a:txBody>
                    <a:bodyPr/>
                    <a:lstStyle/>
                    <a:p>
                      <a:endParaRPr lang="en-US" sz="1000" noProof="0" dirty="0"/>
                    </a:p>
                  </a:txBody>
                  <a:tcPr/>
                </a:tc>
                <a:tc>
                  <a:txBody>
                    <a:bodyPr/>
                    <a:lstStyle/>
                    <a:p>
                      <a:endParaRPr lang="en-US" sz="1000" noProof="0" dirty="0"/>
                    </a:p>
                  </a:txBody>
                  <a:tcPr/>
                </a:tc>
                <a:tc>
                  <a:txBody>
                    <a:bodyPr/>
                    <a:lstStyle/>
                    <a:p>
                      <a:endParaRPr lang="en-US" sz="1000" noProof="0" dirty="0"/>
                    </a:p>
                  </a:txBody>
                  <a:tcPr/>
                </a:tc>
                <a:extLst>
                  <a:ext uri="{0D108BD9-81ED-4DB2-BD59-A6C34878D82A}">
                    <a16:rowId xmlns:a16="http://schemas.microsoft.com/office/drawing/2014/main" xmlns="" val="2297929706"/>
                  </a:ext>
                </a:extLst>
              </a:tr>
            </a:tbl>
          </a:graphicData>
        </a:graphic>
      </p:graphicFrame>
    </p:spTree>
    <p:extLst>
      <p:ext uri="{BB962C8B-B14F-4D97-AF65-F5344CB8AC3E}">
        <p14:creationId xmlns:p14="http://schemas.microsoft.com/office/powerpoint/2010/main" val="3360172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Summary (1/2)</a:t>
            </a:r>
            <a:endParaRPr lang="lv-LV" b="1" dirty="0">
              <a:solidFill>
                <a:srgbClr val="0070C0"/>
              </a:solidFill>
            </a:endParaRPr>
          </a:p>
        </p:txBody>
      </p:sp>
      <p:sp>
        <p:nvSpPr>
          <p:cNvPr id="3" name="Content Placeholder 2"/>
          <p:cNvSpPr>
            <a:spLocks noGrp="1"/>
          </p:cNvSpPr>
          <p:nvPr>
            <p:ph idx="1"/>
          </p:nvPr>
        </p:nvSpPr>
        <p:spPr>
          <a:xfrm>
            <a:off x="838200" y="1690688"/>
            <a:ext cx="10515600" cy="4351338"/>
          </a:xfrm>
        </p:spPr>
        <p:txBody>
          <a:bodyPr>
            <a:normAutofit/>
          </a:bodyPr>
          <a:lstStyle/>
          <a:p>
            <a:r>
              <a:rPr lang="en-GB" b="1" dirty="0"/>
              <a:t>Remember that a good mediator</a:t>
            </a:r>
            <a:r>
              <a:rPr lang="en-GB" dirty="0"/>
              <a:t>:</a:t>
            </a:r>
          </a:p>
          <a:p>
            <a:pPr lvl="1"/>
            <a:r>
              <a:rPr lang="en-GB" dirty="0"/>
              <a:t>Builds rapport quickly;</a:t>
            </a:r>
          </a:p>
          <a:p>
            <a:pPr lvl="1"/>
            <a:r>
              <a:rPr lang="en-GB" dirty="0"/>
              <a:t>Listens to you, explains all situations clearly, answers all questions satisfactorily and transparently;</a:t>
            </a:r>
          </a:p>
          <a:p>
            <a:pPr lvl="1"/>
            <a:r>
              <a:rPr lang="en-GB" dirty="0"/>
              <a:t>Says if he/she thinks that he/she can should not undertake the work (for any reason, </a:t>
            </a:r>
            <a:r>
              <a:rPr lang="en-GB" i="1" dirty="0"/>
              <a:t>e.g. </a:t>
            </a:r>
            <a:r>
              <a:rPr lang="en-GB" dirty="0"/>
              <a:t>conflicts of interest, lack of knowledge </a:t>
            </a:r>
            <a:r>
              <a:rPr lang="en-GB" i="1" dirty="0"/>
              <a:t>etc</a:t>
            </a:r>
            <a:r>
              <a:rPr lang="en-GB" dirty="0"/>
              <a:t>.)</a:t>
            </a:r>
          </a:p>
          <a:p>
            <a:pPr lvl="1"/>
            <a:r>
              <a:rPr lang="en-GB" dirty="0"/>
              <a:t>Tells if he/she thinks that mediation is not appropriate for your particular </a:t>
            </a:r>
            <a:r>
              <a:rPr lang="cs-CZ" dirty="0" smtClean="0"/>
              <a:t>case </a:t>
            </a:r>
            <a:r>
              <a:rPr lang="cs-CZ" dirty="0" err="1" smtClean="0"/>
              <a:t>or</a:t>
            </a:r>
            <a:r>
              <a:rPr lang="cs-CZ" dirty="0" smtClean="0"/>
              <a:t> </a:t>
            </a:r>
            <a:r>
              <a:rPr lang="en-GB" dirty="0" smtClean="0"/>
              <a:t>dispute</a:t>
            </a:r>
            <a:r>
              <a:rPr lang="en-GB" dirty="0"/>
              <a:t>;</a:t>
            </a:r>
          </a:p>
          <a:p>
            <a:pPr lvl="1"/>
            <a:r>
              <a:rPr lang="en-GB" dirty="0"/>
              <a:t>Goes the extra mile and is well-organised;</a:t>
            </a:r>
          </a:p>
          <a:p>
            <a:pPr lvl="1"/>
            <a:r>
              <a:rPr lang="en-GB" dirty="0"/>
              <a:t>Leaves you with a feeling that you and/or your client can trust him/her.</a:t>
            </a:r>
            <a:endParaRPr lang="lv-LV" dirty="0"/>
          </a:p>
        </p:txBody>
      </p:sp>
    </p:spTree>
    <p:extLst>
      <p:ext uri="{BB962C8B-B14F-4D97-AF65-F5344CB8AC3E}">
        <p14:creationId xmlns:p14="http://schemas.microsoft.com/office/powerpoint/2010/main" val="2325538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Summary (2/2)</a:t>
            </a:r>
            <a:endParaRPr lang="lv-LV" b="1" dirty="0">
              <a:solidFill>
                <a:srgbClr val="0070C0"/>
              </a:solidFill>
            </a:endParaRPr>
          </a:p>
        </p:txBody>
      </p:sp>
      <p:sp>
        <p:nvSpPr>
          <p:cNvPr id="3" name="Content Placeholder 2"/>
          <p:cNvSpPr>
            <a:spLocks noGrp="1"/>
          </p:cNvSpPr>
          <p:nvPr>
            <p:ph idx="1"/>
          </p:nvPr>
        </p:nvSpPr>
        <p:spPr>
          <a:xfrm>
            <a:off x="838200" y="1690688"/>
            <a:ext cx="10515600" cy="4351338"/>
          </a:xfrm>
        </p:spPr>
        <p:txBody>
          <a:bodyPr>
            <a:normAutofit/>
          </a:bodyPr>
          <a:lstStyle/>
          <a:p>
            <a:r>
              <a:rPr lang="en-GB" b="1" dirty="0"/>
              <a:t>Remember to check his/her credentials</a:t>
            </a:r>
            <a:r>
              <a:rPr lang="en-GB" dirty="0"/>
              <a:t>:</a:t>
            </a:r>
          </a:p>
          <a:p>
            <a:pPr lvl="1"/>
            <a:r>
              <a:rPr lang="en-GB" dirty="0"/>
              <a:t>Has he/she undertaken at least 30 hours’ initial training?</a:t>
            </a:r>
          </a:p>
          <a:p>
            <a:pPr lvl="1"/>
            <a:r>
              <a:rPr lang="en-GB" dirty="0"/>
              <a:t>Has he/she worked with a more experienced mediator after the training?</a:t>
            </a:r>
          </a:p>
          <a:p>
            <a:pPr lvl="1"/>
            <a:r>
              <a:rPr lang="en-GB" dirty="0"/>
              <a:t>Has he/she undertaken ongoing CPD?</a:t>
            </a:r>
          </a:p>
          <a:p>
            <a:pPr lvl="1"/>
            <a:r>
              <a:rPr lang="en-GB" dirty="0"/>
              <a:t>Does he/she operate under a suitable code of conduct?</a:t>
            </a:r>
          </a:p>
          <a:p>
            <a:pPr lvl="1"/>
            <a:r>
              <a:rPr lang="en-GB" dirty="0"/>
              <a:t>Does he/she have a complaints procedure?</a:t>
            </a:r>
          </a:p>
          <a:p>
            <a:pPr lvl="1"/>
            <a:r>
              <a:rPr lang="en-GB" dirty="0"/>
              <a:t>Does he/she have an adequate insurance?</a:t>
            </a:r>
          </a:p>
          <a:p>
            <a:r>
              <a:rPr lang="en-GB" dirty="0" smtClean="0"/>
              <a:t>And</a:t>
            </a:r>
            <a:r>
              <a:rPr lang="en-GB" dirty="0"/>
              <a:t>, most importantly, if the mediator </a:t>
            </a:r>
            <a:r>
              <a:rPr lang="en-GB" b="1" dirty="0"/>
              <a:t>does not ‘feel right’ to you</a:t>
            </a:r>
            <a:r>
              <a:rPr lang="en-GB" dirty="0"/>
              <a:t>, it will, probably not be the right person for you and/or your client. </a:t>
            </a:r>
          </a:p>
        </p:txBody>
      </p:sp>
    </p:spTree>
    <p:extLst>
      <p:ext uri="{BB962C8B-B14F-4D97-AF65-F5344CB8AC3E}">
        <p14:creationId xmlns:p14="http://schemas.microsoft.com/office/powerpoint/2010/main" val="2372115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References </a:t>
            </a:r>
            <a:endParaRPr lang="lv-LV" b="1" dirty="0">
              <a:solidFill>
                <a:srgbClr val="0070C0"/>
              </a:solidFill>
            </a:endParaRPr>
          </a:p>
        </p:txBody>
      </p:sp>
      <p:sp>
        <p:nvSpPr>
          <p:cNvPr id="3" name="Content Placeholder 2"/>
          <p:cNvSpPr>
            <a:spLocks noGrp="1"/>
          </p:cNvSpPr>
          <p:nvPr>
            <p:ph idx="1"/>
          </p:nvPr>
        </p:nvSpPr>
        <p:spPr/>
        <p:txBody>
          <a:bodyPr>
            <a:normAutofit/>
          </a:bodyPr>
          <a:lstStyle/>
          <a:p>
            <a:r>
              <a:rPr lang="en-GB" b="1" dirty="0" smtClean="0"/>
              <a:t>Mantle, M. Mediation: A </a:t>
            </a:r>
            <a:r>
              <a:rPr lang="en-GB" b="1" dirty="0"/>
              <a:t>P</a:t>
            </a:r>
            <a:r>
              <a:rPr lang="en-GB" b="1" dirty="0" smtClean="0"/>
              <a:t>ractical </a:t>
            </a:r>
            <a:r>
              <a:rPr lang="en-GB" b="1" dirty="0"/>
              <a:t>G</a:t>
            </a:r>
            <a:r>
              <a:rPr lang="en-GB" b="1" dirty="0" smtClean="0"/>
              <a:t>uide for Lawyers. Edinburgh University Press, 2017.</a:t>
            </a:r>
          </a:p>
          <a:p>
            <a:r>
              <a:rPr lang="en-GB" b="1" dirty="0" smtClean="0"/>
              <a:t>Whatling, T. Mediation Skills and Strategies. Jessica Kingsley Publishers, 2012.</a:t>
            </a:r>
          </a:p>
          <a:p>
            <a:r>
              <a:rPr lang="en-GB" b="1" dirty="0" smtClean="0"/>
              <a:t>Goldberg, S. G. The Secrets of Successful </a:t>
            </a:r>
            <a:r>
              <a:rPr lang="en-GB" b="1" dirty="0"/>
              <a:t>M</a:t>
            </a:r>
            <a:r>
              <a:rPr lang="en-GB" b="1" dirty="0" smtClean="0"/>
              <a:t>ediators. Negotiation Journal, vol. 21, issue 3, July 2005.</a:t>
            </a:r>
          </a:p>
          <a:p>
            <a:r>
              <a:rPr lang="en-GB" b="1" dirty="0" smtClean="0"/>
              <a:t>Fisher, R., Ury W. Getting to Yes. Penguin, 1991</a:t>
            </a:r>
            <a:r>
              <a:rPr lang="en-GB" b="1" dirty="0" smtClean="0"/>
              <a:t>.</a:t>
            </a:r>
            <a:endParaRPr lang="cs-CZ" b="1" dirty="0" smtClean="0"/>
          </a:p>
          <a:p>
            <a:r>
              <a:rPr lang="en-GB" b="1" dirty="0">
                <a:hlinkClick r:id="rId3"/>
              </a:rPr>
              <a:t>https://</a:t>
            </a:r>
            <a:r>
              <a:rPr lang="en-GB" b="1" dirty="0" smtClean="0">
                <a:hlinkClick r:id="rId3"/>
              </a:rPr>
              <a:t>www.mediate.com/articles/choose.cfm</a:t>
            </a:r>
            <a:r>
              <a:rPr lang="cs-CZ" b="1" dirty="0" smtClean="0"/>
              <a:t>. </a:t>
            </a:r>
            <a:endParaRPr lang="en-GB" b="1" dirty="0" smtClean="0"/>
          </a:p>
        </p:txBody>
      </p:sp>
    </p:spTree>
    <p:extLst>
      <p:ext uri="{BB962C8B-B14F-4D97-AF65-F5344CB8AC3E}">
        <p14:creationId xmlns:p14="http://schemas.microsoft.com/office/powerpoint/2010/main" val="3106470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737" y="0"/>
            <a:ext cx="11842526" cy="6858000"/>
          </a:xfrm>
          <a:prstGeom prst="rect">
            <a:avLst/>
          </a:prstGeom>
        </p:spPr>
      </p:pic>
      <p:sp>
        <p:nvSpPr>
          <p:cNvPr id="5" name="Title 1"/>
          <p:cNvSpPr>
            <a:spLocks noGrp="1"/>
          </p:cNvSpPr>
          <p:nvPr>
            <p:ph type="ctrTitle"/>
          </p:nvPr>
        </p:nvSpPr>
        <p:spPr>
          <a:xfrm>
            <a:off x="2667000" y="2585152"/>
            <a:ext cx="6858000" cy="788432"/>
          </a:xfrm>
        </p:spPr>
        <p:txBody>
          <a:bodyPr>
            <a:normAutofit/>
          </a:bodyPr>
          <a:lstStyle/>
          <a:p>
            <a:r>
              <a:rPr lang="en-GB" sz="4000" b="1" dirty="0" smtClean="0">
                <a:solidFill>
                  <a:schemeClr val="tx1">
                    <a:lumMod val="75000"/>
                    <a:lumOff val="25000"/>
                  </a:schemeClr>
                </a:solidFill>
              </a:rPr>
              <a:t>Thank y</a:t>
            </a:r>
            <a:r>
              <a:rPr lang="en-GB" sz="4000" b="1" dirty="0">
                <a:solidFill>
                  <a:schemeClr val="tx1">
                    <a:lumMod val="75000"/>
                    <a:lumOff val="25000"/>
                  </a:schemeClr>
                </a:solidFill>
                <a:sym typeface="Wingdings" panose="05000000000000000000" pitchFamily="2" charset="2"/>
              </a:rPr>
              <a:t>o</a:t>
            </a:r>
            <a:r>
              <a:rPr lang="en-GB" sz="4000" b="1" dirty="0" smtClean="0">
                <a:solidFill>
                  <a:schemeClr val="tx1">
                    <a:lumMod val="75000"/>
                    <a:lumOff val="25000"/>
                  </a:schemeClr>
                </a:solidFill>
                <a:sym typeface="Wingdings" panose="05000000000000000000" pitchFamily="2" charset="2"/>
              </a:rPr>
              <a:t>u</a:t>
            </a:r>
            <a:endParaRPr lang="lv-LV" sz="4000" b="1" dirty="0">
              <a:solidFill>
                <a:schemeClr val="tx1">
                  <a:lumMod val="75000"/>
                  <a:lumOff val="25000"/>
                </a:schemeClr>
              </a:solidFill>
            </a:endParaRPr>
          </a:p>
        </p:txBody>
      </p:sp>
      <p:sp>
        <p:nvSpPr>
          <p:cNvPr id="6" name="Subtitle 2"/>
          <p:cNvSpPr>
            <a:spLocks noGrp="1"/>
          </p:cNvSpPr>
          <p:nvPr>
            <p:ph type="subTitle" idx="1"/>
          </p:nvPr>
        </p:nvSpPr>
        <p:spPr>
          <a:xfrm>
            <a:off x="1087120" y="3447481"/>
            <a:ext cx="10139680" cy="1614047"/>
          </a:xfrm>
        </p:spPr>
        <p:txBody>
          <a:bodyPr>
            <a:normAutofit fontScale="55000" lnSpcReduction="20000"/>
          </a:bodyPr>
          <a:lstStyle/>
          <a:p>
            <a:r>
              <a:rPr lang="en-GB" sz="3200" dirty="0" smtClean="0">
                <a:solidFill>
                  <a:schemeClr val="accent1">
                    <a:lumMod val="75000"/>
                  </a:schemeClr>
                </a:solidFill>
              </a:rPr>
              <a:t>Ing. Lucie Andreisova, Ph.D.</a:t>
            </a:r>
          </a:p>
          <a:p>
            <a:r>
              <a:rPr lang="en-GB" sz="3200" dirty="0" smtClean="0">
                <a:solidFill>
                  <a:schemeClr val="accent1">
                    <a:lumMod val="75000"/>
                  </a:schemeClr>
                </a:solidFill>
              </a:rPr>
              <a:t>University of Economics in Prague</a:t>
            </a:r>
          </a:p>
          <a:p>
            <a:r>
              <a:rPr lang="en-GB" sz="3200" dirty="0" smtClean="0">
                <a:solidFill>
                  <a:schemeClr val="accent1">
                    <a:lumMod val="75000"/>
                  </a:schemeClr>
                </a:solidFill>
              </a:rPr>
              <a:t>Faculty of International Relations</a:t>
            </a:r>
          </a:p>
          <a:p>
            <a:r>
              <a:rPr lang="en-GB" sz="3200" dirty="0" smtClean="0">
                <a:solidFill>
                  <a:schemeClr val="accent1">
                    <a:lumMod val="75000"/>
                  </a:schemeClr>
                </a:solidFill>
              </a:rPr>
              <a:t>Department of Business and European Law</a:t>
            </a:r>
          </a:p>
          <a:p>
            <a:r>
              <a:rPr lang="en-GB" sz="3200" dirty="0" smtClean="0">
                <a:solidFill>
                  <a:schemeClr val="accent1">
                    <a:lumMod val="75000"/>
                  </a:schemeClr>
                </a:solidFill>
              </a:rPr>
              <a:t>lucie.andreisova@gmail.com</a:t>
            </a:r>
            <a:endParaRPr lang="lv-LV" sz="3200" dirty="0">
              <a:solidFill>
                <a:schemeClr val="accent1">
                  <a:lumMod val="75000"/>
                </a:schemeClr>
              </a:solidFill>
            </a:endParaRPr>
          </a:p>
        </p:txBody>
      </p:sp>
    </p:spTree>
    <p:extLst>
      <p:ext uri="{BB962C8B-B14F-4D97-AF65-F5344CB8AC3E}">
        <p14:creationId xmlns:p14="http://schemas.microsoft.com/office/powerpoint/2010/main" val="1760921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Back </a:t>
            </a:r>
            <a:r>
              <a:rPr lang="en-GB" b="1" dirty="0" smtClean="0">
                <a:solidFill>
                  <a:srgbClr val="0070C0"/>
                </a:solidFill>
              </a:rPr>
              <a:t>up</a:t>
            </a:r>
            <a:r>
              <a:rPr lang="cs-CZ" b="1" dirty="0" smtClean="0">
                <a:solidFill>
                  <a:srgbClr val="0070C0"/>
                </a:solidFill>
              </a:rPr>
              <a:t> |</a:t>
            </a:r>
            <a:r>
              <a:rPr lang="en-GB" b="1" dirty="0" smtClean="0">
                <a:solidFill>
                  <a:srgbClr val="0070C0"/>
                </a:solidFill>
              </a:rPr>
              <a:t> </a:t>
            </a:r>
            <a:r>
              <a:rPr lang="en-GB" b="1" dirty="0" smtClean="0">
                <a:solidFill>
                  <a:srgbClr val="0070C0"/>
                </a:solidFill>
              </a:rPr>
              <a:t>Key mediation principles</a:t>
            </a:r>
            <a:endParaRPr lang="lv-LV" b="1" dirty="0">
              <a:solidFill>
                <a:srgbClr val="0070C0"/>
              </a:solidFill>
            </a:endParaRPr>
          </a:p>
        </p:txBody>
      </p:sp>
      <p:sp>
        <p:nvSpPr>
          <p:cNvPr id="3" name="Content Placeholder 2"/>
          <p:cNvSpPr>
            <a:spLocks noGrp="1"/>
          </p:cNvSpPr>
          <p:nvPr>
            <p:ph idx="1"/>
          </p:nvPr>
        </p:nvSpPr>
        <p:spPr>
          <a:xfrm>
            <a:off x="838200" y="1690688"/>
            <a:ext cx="10515600" cy="4351338"/>
          </a:xfrm>
        </p:spPr>
        <p:txBody>
          <a:bodyPr>
            <a:normAutofit fontScale="55000" lnSpcReduction="20000"/>
          </a:bodyPr>
          <a:lstStyle/>
          <a:p>
            <a:pPr>
              <a:spcAft>
                <a:spcPts val="600"/>
              </a:spcAft>
            </a:pPr>
            <a:r>
              <a:rPr lang="en-GB" b="1" dirty="0" smtClean="0"/>
              <a:t>Key principles, </a:t>
            </a:r>
            <a:r>
              <a:rPr lang="en-GB" b="1" i="1" dirty="0" smtClean="0"/>
              <a:t>i.e. </a:t>
            </a:r>
            <a:r>
              <a:rPr lang="en-GB" b="1" dirty="0" smtClean="0"/>
              <a:t>mediation shall always be:</a:t>
            </a:r>
          </a:p>
          <a:p>
            <a:pPr lvl="1"/>
            <a:r>
              <a:rPr lang="en-GB" b="1" dirty="0" smtClean="0"/>
              <a:t>Voluntary</a:t>
            </a:r>
          </a:p>
          <a:p>
            <a:pPr lvl="2"/>
            <a:r>
              <a:rPr lang="en-GB" dirty="0" smtClean="0"/>
              <a:t>The parties come to mediation of their own free will.</a:t>
            </a:r>
          </a:p>
          <a:p>
            <a:pPr lvl="2"/>
            <a:r>
              <a:rPr lang="en-GB" dirty="0" smtClean="0"/>
              <a:t>Each party can withdraw from mediation at any time.</a:t>
            </a:r>
          </a:p>
          <a:p>
            <a:pPr lvl="2"/>
            <a:r>
              <a:rPr lang="en-GB" dirty="0" smtClean="0"/>
              <a:t>It is up to the parties whether or not they reach an agreement.</a:t>
            </a:r>
          </a:p>
          <a:p>
            <a:pPr lvl="2">
              <a:spcAft>
                <a:spcPts val="600"/>
              </a:spcAft>
            </a:pPr>
            <a:r>
              <a:rPr lang="en-GB" dirty="0" smtClean="0"/>
              <a:t>The terms of any such agreement are only those which the parties want, so they maintain control over the outcome.</a:t>
            </a:r>
          </a:p>
          <a:p>
            <a:pPr lvl="1"/>
            <a:r>
              <a:rPr lang="en-GB" b="1" dirty="0" smtClean="0"/>
              <a:t>Confidential</a:t>
            </a:r>
          </a:p>
          <a:p>
            <a:pPr lvl="2"/>
            <a:r>
              <a:rPr lang="en-GB" dirty="0" smtClean="0"/>
              <a:t>All discussions between the mediator and the parties are confidential, including those held pre-mediation.</a:t>
            </a:r>
          </a:p>
          <a:p>
            <a:pPr lvl="2">
              <a:spcAft>
                <a:spcPts val="600"/>
              </a:spcAft>
            </a:pPr>
            <a:r>
              <a:rPr lang="en-GB" dirty="0" smtClean="0"/>
              <a:t>During private discussions between the mediator and a party, the mediator confirms what points, if any, may be passed to the other party. Nothing is conveyed to the other party without express permission.</a:t>
            </a:r>
          </a:p>
          <a:p>
            <a:pPr lvl="1"/>
            <a:r>
              <a:rPr lang="en-GB" b="1" dirty="0" smtClean="0"/>
              <a:t>Impartial and neutral</a:t>
            </a:r>
          </a:p>
          <a:p>
            <a:pPr lvl="2"/>
            <a:r>
              <a:rPr lang="en-GB" dirty="0" smtClean="0"/>
              <a:t>The mediator remains neutral so does not take sides.</a:t>
            </a:r>
          </a:p>
          <a:p>
            <a:pPr lvl="2"/>
            <a:r>
              <a:rPr lang="en-GB" dirty="0" smtClean="0"/>
              <a:t>The mediator does not express opinions, or give advice.</a:t>
            </a:r>
          </a:p>
          <a:p>
            <a:pPr lvl="2"/>
            <a:r>
              <a:rPr lang="en-GB" dirty="0" smtClean="0"/>
              <a:t>The role of the mediator is to act as a facilitator to help the discussion between the parties.</a:t>
            </a:r>
          </a:p>
          <a:p>
            <a:pPr lvl="2">
              <a:spcAft>
                <a:spcPts val="600"/>
              </a:spcAft>
            </a:pPr>
            <a:r>
              <a:rPr lang="en-GB" dirty="0" smtClean="0"/>
              <a:t>The mediator does not impose a decision on the parties.</a:t>
            </a:r>
          </a:p>
          <a:p>
            <a:pPr lvl="1"/>
            <a:r>
              <a:rPr lang="en-GB" b="1" dirty="0" smtClean="0"/>
              <a:t>Interest-focused</a:t>
            </a:r>
          </a:p>
          <a:p>
            <a:pPr lvl="2">
              <a:spcAft>
                <a:spcPts val="600"/>
              </a:spcAft>
            </a:pPr>
            <a:r>
              <a:rPr lang="en-GB" dirty="0" smtClean="0"/>
              <a:t>Mediation aims to help the parties find their underlying concerns, rather than their stated positions. </a:t>
            </a:r>
          </a:p>
          <a:p>
            <a:pPr lvl="1"/>
            <a:r>
              <a:rPr lang="en-GB" b="1" dirty="0" smtClean="0"/>
              <a:t>Mutual gain</a:t>
            </a:r>
          </a:p>
          <a:p>
            <a:pPr lvl="2"/>
            <a:r>
              <a:rPr lang="en-GB" dirty="0" smtClean="0"/>
              <a:t>The ideal outcome of mediation is the one where each party’s interests are satisfied (and possibly enhanced).</a:t>
            </a:r>
          </a:p>
          <a:p>
            <a:pPr lvl="2"/>
            <a:r>
              <a:rPr lang="en-GB" dirty="0" smtClean="0"/>
              <a:t>The basis for the settlement does not have to be the same for each party.</a:t>
            </a:r>
            <a:endParaRPr lang="en-GB" dirty="0"/>
          </a:p>
        </p:txBody>
      </p:sp>
    </p:spTree>
    <p:extLst>
      <p:ext uri="{BB962C8B-B14F-4D97-AF65-F5344CB8AC3E}">
        <p14:creationId xmlns:p14="http://schemas.microsoft.com/office/powerpoint/2010/main" val="3266902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1000"/>
                                        <p:tgtEl>
                                          <p:spTgt spid="3">
                                            <p:txEl>
                                              <p:pRg st="7" end="7"/>
                                            </p:txEl>
                                          </p:spTgt>
                                        </p:tgtEl>
                                      </p:cBhvr>
                                    </p:animEffect>
                                    <p:anim calcmode="lin" valueType="num">
                                      <p:cBhvr>
                                        <p:cTn id="4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1000"/>
                                        <p:tgtEl>
                                          <p:spTgt spid="3">
                                            <p:txEl>
                                              <p:pRg st="8" end="8"/>
                                            </p:txEl>
                                          </p:spTgt>
                                        </p:tgtEl>
                                      </p:cBhvr>
                                    </p:animEffect>
                                    <p:anim calcmode="lin" valueType="num">
                                      <p:cBhvr>
                                        <p:cTn id="4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fade">
                                      <p:cBhvr>
                                        <p:cTn id="51" dur="1000"/>
                                        <p:tgtEl>
                                          <p:spTgt spid="3">
                                            <p:txEl>
                                              <p:pRg st="9" end="9"/>
                                            </p:txEl>
                                          </p:spTgt>
                                        </p:tgtEl>
                                      </p:cBhvr>
                                    </p:animEffect>
                                    <p:anim calcmode="lin" valueType="num">
                                      <p:cBhvr>
                                        <p:cTn id="5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fade">
                                      <p:cBhvr>
                                        <p:cTn id="56" dur="1000"/>
                                        <p:tgtEl>
                                          <p:spTgt spid="3">
                                            <p:txEl>
                                              <p:pRg st="10" end="10"/>
                                            </p:txEl>
                                          </p:spTgt>
                                        </p:tgtEl>
                                      </p:cBhvr>
                                    </p:animEffect>
                                    <p:anim calcmode="lin" valueType="num">
                                      <p:cBhvr>
                                        <p:cTn id="5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Effect transition="in" filter="fade">
                                      <p:cBhvr>
                                        <p:cTn id="61" dur="1000"/>
                                        <p:tgtEl>
                                          <p:spTgt spid="3">
                                            <p:txEl>
                                              <p:pRg st="11" end="11"/>
                                            </p:txEl>
                                          </p:spTgt>
                                        </p:tgtEl>
                                      </p:cBhvr>
                                    </p:animEffect>
                                    <p:anim calcmode="lin" valueType="num">
                                      <p:cBhvr>
                                        <p:cTn id="62"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3">
                                            <p:txEl>
                                              <p:pRg st="12" end="12"/>
                                            </p:txEl>
                                          </p:spTgt>
                                        </p:tgtEl>
                                        <p:attrNameLst>
                                          <p:attrName>style.visibility</p:attrName>
                                        </p:attrNameLst>
                                      </p:cBhvr>
                                      <p:to>
                                        <p:strVal val="visible"/>
                                      </p:to>
                                    </p:set>
                                    <p:animEffect transition="in" filter="fade">
                                      <p:cBhvr>
                                        <p:cTn id="66" dur="1000"/>
                                        <p:tgtEl>
                                          <p:spTgt spid="3">
                                            <p:txEl>
                                              <p:pRg st="12" end="12"/>
                                            </p:txEl>
                                          </p:spTgt>
                                        </p:tgtEl>
                                      </p:cBhvr>
                                    </p:animEffect>
                                    <p:anim calcmode="lin" valueType="num">
                                      <p:cBhvr>
                                        <p:cTn id="67"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3">
                                            <p:txEl>
                                              <p:pRg st="13" end="13"/>
                                            </p:txEl>
                                          </p:spTgt>
                                        </p:tgtEl>
                                        <p:attrNameLst>
                                          <p:attrName>style.visibility</p:attrName>
                                        </p:attrNameLst>
                                      </p:cBhvr>
                                      <p:to>
                                        <p:strVal val="visible"/>
                                      </p:to>
                                    </p:set>
                                    <p:animEffect transition="in" filter="fade">
                                      <p:cBhvr>
                                        <p:cTn id="71" dur="1000"/>
                                        <p:tgtEl>
                                          <p:spTgt spid="3">
                                            <p:txEl>
                                              <p:pRg st="13" end="13"/>
                                            </p:txEl>
                                          </p:spTgt>
                                        </p:tgtEl>
                                      </p:cBhvr>
                                    </p:animEffect>
                                    <p:anim calcmode="lin" valueType="num">
                                      <p:cBhvr>
                                        <p:cTn id="72"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3"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nodeType="clickEffect">
                                  <p:stCondLst>
                                    <p:cond delay="0"/>
                                  </p:stCondLst>
                                  <p:childTnLst>
                                    <p:set>
                                      <p:cBhvr>
                                        <p:cTn id="77" dur="1" fill="hold">
                                          <p:stCondLst>
                                            <p:cond delay="0"/>
                                          </p:stCondLst>
                                        </p:cTn>
                                        <p:tgtEl>
                                          <p:spTgt spid="3">
                                            <p:txEl>
                                              <p:pRg st="14" end="14"/>
                                            </p:txEl>
                                          </p:spTgt>
                                        </p:tgtEl>
                                        <p:attrNameLst>
                                          <p:attrName>style.visibility</p:attrName>
                                        </p:attrNameLst>
                                      </p:cBhvr>
                                      <p:to>
                                        <p:strVal val="visible"/>
                                      </p:to>
                                    </p:set>
                                    <p:animEffect transition="in" filter="fade">
                                      <p:cBhvr>
                                        <p:cTn id="78" dur="1000"/>
                                        <p:tgtEl>
                                          <p:spTgt spid="3">
                                            <p:txEl>
                                              <p:pRg st="14" end="14"/>
                                            </p:txEl>
                                          </p:spTgt>
                                        </p:tgtEl>
                                      </p:cBhvr>
                                    </p:animEffect>
                                    <p:anim calcmode="lin" valueType="num">
                                      <p:cBhvr>
                                        <p:cTn id="79"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0" dur="1000" fill="hold"/>
                                        <p:tgtEl>
                                          <p:spTgt spid="3">
                                            <p:txEl>
                                              <p:pRg st="14" end="14"/>
                                            </p:txEl>
                                          </p:spTgt>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3">
                                            <p:txEl>
                                              <p:pRg st="15" end="15"/>
                                            </p:txEl>
                                          </p:spTgt>
                                        </p:tgtEl>
                                        <p:attrNameLst>
                                          <p:attrName>style.visibility</p:attrName>
                                        </p:attrNameLst>
                                      </p:cBhvr>
                                      <p:to>
                                        <p:strVal val="visible"/>
                                      </p:to>
                                    </p:set>
                                    <p:animEffect transition="in" filter="fade">
                                      <p:cBhvr>
                                        <p:cTn id="83" dur="1000"/>
                                        <p:tgtEl>
                                          <p:spTgt spid="3">
                                            <p:txEl>
                                              <p:pRg st="15" end="15"/>
                                            </p:txEl>
                                          </p:spTgt>
                                        </p:tgtEl>
                                      </p:cBhvr>
                                    </p:animEffect>
                                    <p:anim calcmode="lin" valueType="num">
                                      <p:cBhvr>
                                        <p:cTn id="84"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85"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nodeType="clickEffect">
                                  <p:stCondLst>
                                    <p:cond delay="0"/>
                                  </p:stCondLst>
                                  <p:childTnLst>
                                    <p:set>
                                      <p:cBhvr>
                                        <p:cTn id="89" dur="1" fill="hold">
                                          <p:stCondLst>
                                            <p:cond delay="0"/>
                                          </p:stCondLst>
                                        </p:cTn>
                                        <p:tgtEl>
                                          <p:spTgt spid="3">
                                            <p:txEl>
                                              <p:pRg st="16" end="16"/>
                                            </p:txEl>
                                          </p:spTgt>
                                        </p:tgtEl>
                                        <p:attrNameLst>
                                          <p:attrName>style.visibility</p:attrName>
                                        </p:attrNameLst>
                                      </p:cBhvr>
                                      <p:to>
                                        <p:strVal val="visible"/>
                                      </p:to>
                                    </p:set>
                                    <p:animEffect transition="in" filter="fade">
                                      <p:cBhvr>
                                        <p:cTn id="90" dur="1000"/>
                                        <p:tgtEl>
                                          <p:spTgt spid="3">
                                            <p:txEl>
                                              <p:pRg st="16" end="16"/>
                                            </p:txEl>
                                          </p:spTgt>
                                        </p:tgtEl>
                                      </p:cBhvr>
                                    </p:animEffect>
                                    <p:anim calcmode="lin" valueType="num">
                                      <p:cBhvr>
                                        <p:cTn id="91"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92" dur="1000" fill="hold"/>
                                        <p:tgtEl>
                                          <p:spTgt spid="3">
                                            <p:txEl>
                                              <p:pRg st="16" end="16"/>
                                            </p:txEl>
                                          </p:spTgt>
                                        </p:tgtEl>
                                        <p:attrNameLst>
                                          <p:attrName>ppt_y</p:attrName>
                                        </p:attrNameLst>
                                      </p:cBhvr>
                                      <p:tavLst>
                                        <p:tav tm="0">
                                          <p:val>
                                            <p:strVal val="#ppt_y+.1"/>
                                          </p:val>
                                        </p:tav>
                                        <p:tav tm="100000">
                                          <p:val>
                                            <p:strVal val="#ppt_y"/>
                                          </p:val>
                                        </p:tav>
                                      </p:tavLst>
                                    </p:anim>
                                  </p:childTnLst>
                                </p:cTn>
                              </p:par>
                              <p:par>
                                <p:cTn id="93" presetID="42" presetClass="entr" presetSubtype="0" fill="hold" nodeType="withEffect">
                                  <p:stCondLst>
                                    <p:cond delay="0"/>
                                  </p:stCondLst>
                                  <p:childTnLst>
                                    <p:set>
                                      <p:cBhvr>
                                        <p:cTn id="94" dur="1" fill="hold">
                                          <p:stCondLst>
                                            <p:cond delay="0"/>
                                          </p:stCondLst>
                                        </p:cTn>
                                        <p:tgtEl>
                                          <p:spTgt spid="3">
                                            <p:txEl>
                                              <p:pRg st="17" end="17"/>
                                            </p:txEl>
                                          </p:spTgt>
                                        </p:tgtEl>
                                        <p:attrNameLst>
                                          <p:attrName>style.visibility</p:attrName>
                                        </p:attrNameLst>
                                      </p:cBhvr>
                                      <p:to>
                                        <p:strVal val="visible"/>
                                      </p:to>
                                    </p:set>
                                    <p:animEffect transition="in" filter="fade">
                                      <p:cBhvr>
                                        <p:cTn id="95" dur="1000"/>
                                        <p:tgtEl>
                                          <p:spTgt spid="3">
                                            <p:txEl>
                                              <p:pRg st="17" end="17"/>
                                            </p:txEl>
                                          </p:spTgt>
                                        </p:tgtEl>
                                      </p:cBhvr>
                                    </p:animEffect>
                                    <p:anim calcmode="lin" valueType="num">
                                      <p:cBhvr>
                                        <p:cTn id="96"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97" dur="1000" fill="hold"/>
                                        <p:tgtEl>
                                          <p:spTgt spid="3">
                                            <p:txEl>
                                              <p:pRg st="17" end="17"/>
                                            </p:txEl>
                                          </p:spTgt>
                                        </p:tgtEl>
                                        <p:attrNameLst>
                                          <p:attrName>ppt_y</p:attrName>
                                        </p:attrNameLst>
                                      </p:cBhvr>
                                      <p:tavLst>
                                        <p:tav tm="0">
                                          <p:val>
                                            <p:strVal val="#ppt_y+.1"/>
                                          </p:val>
                                        </p:tav>
                                        <p:tav tm="100000">
                                          <p:val>
                                            <p:strVal val="#ppt_y"/>
                                          </p:val>
                                        </p:tav>
                                      </p:tavLst>
                                    </p:anim>
                                  </p:childTnLst>
                                </p:cTn>
                              </p:par>
                              <p:par>
                                <p:cTn id="98" presetID="42" presetClass="entr" presetSubtype="0" fill="hold" nodeType="withEffect">
                                  <p:stCondLst>
                                    <p:cond delay="0"/>
                                  </p:stCondLst>
                                  <p:childTnLst>
                                    <p:set>
                                      <p:cBhvr>
                                        <p:cTn id="99" dur="1" fill="hold">
                                          <p:stCondLst>
                                            <p:cond delay="0"/>
                                          </p:stCondLst>
                                        </p:cTn>
                                        <p:tgtEl>
                                          <p:spTgt spid="3">
                                            <p:txEl>
                                              <p:pRg st="18" end="18"/>
                                            </p:txEl>
                                          </p:spTgt>
                                        </p:tgtEl>
                                        <p:attrNameLst>
                                          <p:attrName>style.visibility</p:attrName>
                                        </p:attrNameLst>
                                      </p:cBhvr>
                                      <p:to>
                                        <p:strVal val="visible"/>
                                      </p:to>
                                    </p:set>
                                    <p:animEffect transition="in" filter="fade">
                                      <p:cBhvr>
                                        <p:cTn id="100" dur="1000"/>
                                        <p:tgtEl>
                                          <p:spTgt spid="3">
                                            <p:txEl>
                                              <p:pRg st="18" end="18"/>
                                            </p:txEl>
                                          </p:spTgt>
                                        </p:tgtEl>
                                      </p:cBhvr>
                                    </p:animEffect>
                                    <p:anim calcmode="lin" valueType="num">
                                      <p:cBhvr>
                                        <p:cTn id="101"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102" dur="1000" fill="hold"/>
                                        <p:tgtEl>
                                          <p:spTgt spid="3">
                                            <p:txEl>
                                              <p:pRg st="18" end="1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7236" y="13712"/>
            <a:ext cx="10515600" cy="1325563"/>
          </a:xfrm>
        </p:spPr>
        <p:txBody>
          <a:bodyPr/>
          <a:lstStyle/>
          <a:p>
            <a:r>
              <a:rPr lang="en-GB" b="1" dirty="0" smtClean="0">
                <a:solidFill>
                  <a:srgbClr val="0070C0"/>
                </a:solidFill>
              </a:rPr>
              <a:t>Back </a:t>
            </a:r>
            <a:r>
              <a:rPr lang="en-GB" b="1" dirty="0" smtClean="0">
                <a:solidFill>
                  <a:srgbClr val="0070C0"/>
                </a:solidFill>
              </a:rPr>
              <a:t>up</a:t>
            </a:r>
            <a:r>
              <a:rPr lang="cs-CZ" b="1" dirty="0" smtClean="0">
                <a:solidFill>
                  <a:srgbClr val="0070C0"/>
                </a:solidFill>
              </a:rPr>
              <a:t> |</a:t>
            </a:r>
            <a:r>
              <a:rPr lang="en-GB" b="1" dirty="0" smtClean="0">
                <a:solidFill>
                  <a:srgbClr val="0070C0"/>
                </a:solidFill>
              </a:rPr>
              <a:t> </a:t>
            </a:r>
            <a:r>
              <a:rPr lang="en-GB" b="1" dirty="0" smtClean="0">
                <a:solidFill>
                  <a:srgbClr val="0070C0"/>
                </a:solidFill>
              </a:rPr>
              <a:t>General </a:t>
            </a:r>
            <a:r>
              <a:rPr lang="en-GB" b="1" dirty="0">
                <a:solidFill>
                  <a:srgbClr val="0070C0"/>
                </a:solidFill>
              </a:rPr>
              <a:t>d</a:t>
            </a:r>
            <a:r>
              <a:rPr lang="en-GB" b="1" dirty="0" smtClean="0">
                <a:solidFill>
                  <a:srgbClr val="0070C0"/>
                </a:solidFill>
              </a:rPr>
              <a:t>ispute resolutions options</a:t>
            </a:r>
            <a:endParaRPr lang="lv-LV" b="1" dirty="0">
              <a:solidFill>
                <a:srgbClr val="0070C0"/>
              </a:solidFill>
            </a:endParaRPr>
          </a:p>
        </p:txBody>
      </p:sp>
      <p:graphicFrame>
        <p:nvGraphicFramePr>
          <p:cNvPr id="5" name="Diagram 4"/>
          <p:cNvGraphicFramePr/>
          <p:nvPr>
            <p:extLst>
              <p:ext uri="{D42A27DB-BD31-4B8C-83A1-F6EECF244321}">
                <p14:modId xmlns:p14="http://schemas.microsoft.com/office/powerpoint/2010/main" val="1560002753"/>
              </p:ext>
            </p:extLst>
          </p:nvPr>
        </p:nvGraphicFramePr>
        <p:xfrm>
          <a:off x="2029690" y="1256146"/>
          <a:ext cx="7705436" cy="46697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69375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Content</a:t>
            </a:r>
            <a:endParaRPr lang="lv-LV" b="1" dirty="0">
              <a:solidFill>
                <a:srgbClr val="0070C0"/>
              </a:solidFill>
            </a:endParaRPr>
          </a:p>
        </p:txBody>
      </p:sp>
      <p:sp>
        <p:nvSpPr>
          <p:cNvPr id="3" name="Content Placeholder 2"/>
          <p:cNvSpPr>
            <a:spLocks noGrp="1"/>
          </p:cNvSpPr>
          <p:nvPr>
            <p:ph idx="1"/>
          </p:nvPr>
        </p:nvSpPr>
        <p:spPr>
          <a:xfrm>
            <a:off x="838200" y="1616797"/>
            <a:ext cx="10515600" cy="4351338"/>
          </a:xfrm>
        </p:spPr>
        <p:txBody>
          <a:bodyPr>
            <a:normAutofit/>
          </a:bodyPr>
          <a:lstStyle/>
          <a:p>
            <a:r>
              <a:rPr lang="en-GB" sz="2400" b="1" dirty="0" smtClean="0"/>
              <a:t>What to look for?</a:t>
            </a:r>
          </a:p>
          <a:p>
            <a:pPr lvl="1"/>
            <a:r>
              <a:rPr lang="en-GB" sz="2000" dirty="0" smtClean="0"/>
              <a:t>Personal </a:t>
            </a:r>
            <a:r>
              <a:rPr lang="en-GB" sz="2000" dirty="0" smtClean="0"/>
              <a:t>assessment</a:t>
            </a:r>
            <a:r>
              <a:rPr lang="cs-CZ" sz="2000" dirty="0" smtClean="0"/>
              <a:t> (part 1)</a:t>
            </a:r>
            <a:endParaRPr lang="en-GB" sz="2000" dirty="0" smtClean="0"/>
          </a:p>
          <a:p>
            <a:pPr lvl="1"/>
            <a:r>
              <a:rPr lang="en-GB" sz="2000" dirty="0" smtClean="0"/>
              <a:t>Subject matter </a:t>
            </a:r>
            <a:r>
              <a:rPr lang="en-GB" sz="2000" dirty="0" smtClean="0"/>
              <a:t>expertise</a:t>
            </a:r>
            <a:r>
              <a:rPr lang="cs-CZ" sz="2000" dirty="0" smtClean="0"/>
              <a:t> (part 2)</a:t>
            </a:r>
            <a:endParaRPr lang="en-GB" sz="2000" dirty="0" smtClean="0"/>
          </a:p>
          <a:p>
            <a:pPr lvl="1"/>
            <a:r>
              <a:rPr lang="en-GB" sz="2000" dirty="0" smtClean="0"/>
              <a:t>Quality </a:t>
            </a:r>
            <a:r>
              <a:rPr lang="en-GB" sz="2000" dirty="0" smtClean="0"/>
              <a:t>assurance</a:t>
            </a:r>
            <a:r>
              <a:rPr lang="cs-CZ" sz="2000" dirty="0" smtClean="0"/>
              <a:t> (part 3)</a:t>
            </a:r>
            <a:endParaRPr lang="en-GB" sz="2000" dirty="0" smtClean="0"/>
          </a:p>
          <a:p>
            <a:r>
              <a:rPr lang="en-GB" sz="2400" b="1" dirty="0" smtClean="0"/>
              <a:t>Lawyers as mediators</a:t>
            </a:r>
          </a:p>
          <a:p>
            <a:r>
              <a:rPr lang="en-GB" sz="2400" b="1" dirty="0" smtClean="0"/>
              <a:t>Checklist for choosing a mediator</a:t>
            </a:r>
          </a:p>
          <a:p>
            <a:r>
              <a:rPr lang="en-GB" sz="2400" b="1" dirty="0" smtClean="0"/>
              <a:t>Checklist for assessing </a:t>
            </a:r>
            <a:r>
              <a:rPr lang="en-GB" sz="2400" b="1" dirty="0" smtClean="0"/>
              <a:t>mediator</a:t>
            </a:r>
            <a:r>
              <a:rPr lang="en-GB" sz="2400" b="1" dirty="0" smtClean="0">
                <a:latin typeface="Calibri" panose="020F0502020204030204" pitchFamily="34" charset="0"/>
              </a:rPr>
              <a:t>'</a:t>
            </a:r>
            <a:r>
              <a:rPr lang="cs-CZ" sz="2400" b="1" dirty="0" smtClean="0"/>
              <a:t>s</a:t>
            </a:r>
            <a:r>
              <a:rPr lang="en-GB" sz="2400" b="1" dirty="0" smtClean="0"/>
              <a:t> </a:t>
            </a:r>
            <a:r>
              <a:rPr lang="en-GB" sz="2400" b="1" dirty="0" smtClean="0"/>
              <a:t>performance</a:t>
            </a:r>
          </a:p>
          <a:p>
            <a:r>
              <a:rPr lang="en-GB" sz="2400" b="1" dirty="0" smtClean="0"/>
              <a:t>Summary</a:t>
            </a:r>
          </a:p>
          <a:p>
            <a:r>
              <a:rPr lang="en-GB" sz="2400" b="1" dirty="0" smtClean="0"/>
              <a:t>References</a:t>
            </a:r>
          </a:p>
          <a:p>
            <a:r>
              <a:rPr lang="en-GB" sz="2400" b="1" dirty="0" smtClean="0"/>
              <a:t>Back up</a:t>
            </a:r>
          </a:p>
        </p:txBody>
      </p:sp>
    </p:spTree>
    <p:extLst>
      <p:ext uri="{BB962C8B-B14F-4D97-AF65-F5344CB8AC3E}">
        <p14:creationId xmlns:p14="http://schemas.microsoft.com/office/powerpoint/2010/main" val="3835658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par>
                          <p:cTn id="24" fill="hold">
                            <p:stCondLst>
                              <p:cond delay="2500"/>
                            </p:stCondLst>
                            <p:childTnLst>
                              <p:par>
                                <p:cTn id="25" presetID="14" presetClass="entr" presetSubtype="1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par>
                          <p:cTn id="28" fill="hold">
                            <p:stCondLst>
                              <p:cond delay="3000"/>
                            </p:stCondLst>
                            <p:childTnLst>
                              <p:par>
                                <p:cTn id="29" presetID="14" presetClass="entr" presetSubtype="1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1" dur="500"/>
                                        <p:tgtEl>
                                          <p:spTgt spid="3">
                                            <p:txEl>
                                              <p:pRg st="6" end="6"/>
                                            </p:txEl>
                                          </p:spTgt>
                                        </p:tgtEl>
                                      </p:cBhvr>
                                    </p:animEffect>
                                  </p:childTnLst>
                                </p:cTn>
                              </p:par>
                            </p:childTnLst>
                          </p:cTn>
                        </p:par>
                        <p:par>
                          <p:cTn id="32" fill="hold">
                            <p:stCondLst>
                              <p:cond delay="3500"/>
                            </p:stCondLst>
                            <p:childTnLst>
                              <p:par>
                                <p:cTn id="33" presetID="14" presetClass="entr" presetSubtype="10"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5" dur="500"/>
                                        <p:tgtEl>
                                          <p:spTgt spid="3">
                                            <p:txEl>
                                              <p:pRg st="7" end="7"/>
                                            </p:txEl>
                                          </p:spTgt>
                                        </p:tgtEl>
                                      </p:cBhvr>
                                    </p:animEffect>
                                  </p:childTnLst>
                                </p:cTn>
                              </p:par>
                            </p:childTnLst>
                          </p:cTn>
                        </p:par>
                        <p:par>
                          <p:cTn id="36" fill="hold">
                            <p:stCondLst>
                              <p:cond delay="4000"/>
                            </p:stCondLst>
                            <p:childTnLst>
                              <p:par>
                                <p:cTn id="37" presetID="14" presetClass="entr" presetSubtype="10" fill="hold"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9" dur="500"/>
                                        <p:tgtEl>
                                          <p:spTgt spid="3">
                                            <p:txEl>
                                              <p:pRg st="8" end="8"/>
                                            </p:txEl>
                                          </p:spTgt>
                                        </p:tgtEl>
                                      </p:cBhvr>
                                    </p:animEffect>
                                  </p:childTnLst>
                                </p:cTn>
                              </p:par>
                            </p:childTnLst>
                          </p:cTn>
                        </p:par>
                        <p:par>
                          <p:cTn id="40" fill="hold">
                            <p:stCondLst>
                              <p:cond delay="4500"/>
                            </p:stCondLst>
                            <p:childTnLst>
                              <p:par>
                                <p:cTn id="41" presetID="14" presetClass="entr" presetSubtype="10" fill="hold"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randombar(horizontal)">
                                      <p:cBhvr>
                                        <p:cTn id="4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What to look for – in general?</a:t>
            </a:r>
            <a:endParaRPr lang="en-US" b="1" dirty="0">
              <a:solidFill>
                <a:srgbClr val="0070C0"/>
              </a:solidFill>
            </a:endParaRPr>
          </a:p>
        </p:txBody>
      </p:sp>
      <p:sp>
        <p:nvSpPr>
          <p:cNvPr id="3" name="Content Placeholder 2"/>
          <p:cNvSpPr>
            <a:spLocks noGrp="1"/>
          </p:cNvSpPr>
          <p:nvPr>
            <p:ph idx="1"/>
          </p:nvPr>
        </p:nvSpPr>
        <p:spPr>
          <a:xfrm>
            <a:off x="838200" y="1603952"/>
            <a:ext cx="4983051" cy="4351338"/>
          </a:xfrm>
        </p:spPr>
        <p:txBody>
          <a:bodyPr>
            <a:normAutofit fontScale="92500" lnSpcReduction="20000"/>
          </a:bodyPr>
          <a:lstStyle/>
          <a:p>
            <a:pPr>
              <a:spcAft>
                <a:spcPts val="1200"/>
              </a:spcAft>
            </a:pPr>
            <a:r>
              <a:rPr lang="en-GB" b="1" dirty="0" smtClean="0"/>
              <a:t>A brief overview/general recommendations</a:t>
            </a:r>
            <a:r>
              <a:rPr lang="en-GB" dirty="0" smtClean="0"/>
              <a:t>:</a:t>
            </a:r>
          </a:p>
          <a:p>
            <a:pPr lvl="1"/>
            <a:r>
              <a:rPr lang="en-GB" b="1" u="sng" dirty="0" smtClean="0"/>
              <a:t>Personal assessment</a:t>
            </a:r>
            <a:r>
              <a:rPr lang="en-GB" dirty="0" smtClean="0"/>
              <a:t>, </a:t>
            </a:r>
            <a:r>
              <a:rPr lang="en-GB" i="1" dirty="0" smtClean="0"/>
              <a:t>i.e. </a:t>
            </a:r>
            <a:r>
              <a:rPr lang="en-GB" dirty="0" smtClean="0"/>
              <a:t>initial assessment of the mediator (relationship building, trust, ability to listen </a:t>
            </a:r>
            <a:r>
              <a:rPr lang="en-GB" i="1" dirty="0" smtClean="0"/>
              <a:t>etc</a:t>
            </a:r>
            <a:r>
              <a:rPr lang="en-GB" dirty="0" smtClean="0"/>
              <a:t>.) – for more details please see the following slides</a:t>
            </a:r>
          </a:p>
          <a:p>
            <a:pPr lvl="1"/>
            <a:r>
              <a:rPr lang="en-GB" b="1" u="sng" dirty="0" smtClean="0"/>
              <a:t>Subject matter expertise</a:t>
            </a:r>
            <a:r>
              <a:rPr lang="en-GB" dirty="0" smtClean="0"/>
              <a:t>, </a:t>
            </a:r>
            <a:r>
              <a:rPr lang="en-GB" i="1" dirty="0" smtClean="0"/>
              <a:t>i.e. </a:t>
            </a:r>
            <a:r>
              <a:rPr lang="en-GB" dirty="0" smtClean="0"/>
              <a:t>industry or technical expertise in the subject matter of the dispute – for more details please see the following slides</a:t>
            </a:r>
          </a:p>
          <a:p>
            <a:pPr lvl="1"/>
            <a:r>
              <a:rPr lang="en-GB" b="1" u="sng" dirty="0" smtClean="0"/>
              <a:t>Quality assurance</a:t>
            </a:r>
            <a:r>
              <a:rPr lang="en-GB" dirty="0" smtClean="0"/>
              <a:t>, </a:t>
            </a:r>
            <a:r>
              <a:rPr lang="en-GB" i="1" dirty="0" smtClean="0"/>
              <a:t>i.e. </a:t>
            </a:r>
            <a:r>
              <a:rPr lang="en-GB" dirty="0" smtClean="0"/>
              <a:t>appropriate training, accreditation </a:t>
            </a:r>
            <a:r>
              <a:rPr lang="en-GB" i="1" dirty="0" smtClean="0"/>
              <a:t>etc</a:t>
            </a:r>
            <a:r>
              <a:rPr lang="en-GB" dirty="0" smtClean="0"/>
              <a:t>. – for more details please see the following </a:t>
            </a:r>
            <a:r>
              <a:rPr lang="en-GB" dirty="0" smtClean="0"/>
              <a:t>slides</a:t>
            </a:r>
            <a:endParaRPr lang="lv-LV" dirty="0"/>
          </a:p>
        </p:txBody>
      </p:sp>
      <p:graphicFrame>
        <p:nvGraphicFramePr>
          <p:cNvPr id="4" name="Diagram 3"/>
          <p:cNvGraphicFramePr/>
          <p:nvPr>
            <p:extLst>
              <p:ext uri="{D42A27DB-BD31-4B8C-83A1-F6EECF244321}">
                <p14:modId xmlns:p14="http://schemas.microsoft.com/office/powerpoint/2010/main" val="3566386567"/>
              </p:ext>
            </p:extLst>
          </p:nvPr>
        </p:nvGraphicFramePr>
        <p:xfrm>
          <a:off x="5543639" y="1159098"/>
          <a:ext cx="6648361" cy="46315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24717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b="1" dirty="0" smtClean="0">
                <a:solidFill>
                  <a:srgbClr val="0070C0"/>
                </a:solidFill>
              </a:rPr>
              <a:t>Part 1 | </a:t>
            </a:r>
            <a:r>
              <a:rPr lang="en-GB" b="1" dirty="0" smtClean="0">
                <a:solidFill>
                  <a:srgbClr val="0070C0"/>
                </a:solidFill>
              </a:rPr>
              <a:t>Personal </a:t>
            </a:r>
            <a:r>
              <a:rPr lang="en-GB" b="1" dirty="0" smtClean="0">
                <a:solidFill>
                  <a:srgbClr val="0070C0"/>
                </a:solidFill>
              </a:rPr>
              <a:t>assessment (1/2)</a:t>
            </a:r>
            <a:endParaRPr lang="lv-LV" b="1" dirty="0">
              <a:solidFill>
                <a:srgbClr val="0070C0"/>
              </a:solidFill>
            </a:endParaRPr>
          </a:p>
        </p:txBody>
      </p:sp>
      <p:sp>
        <p:nvSpPr>
          <p:cNvPr id="3" name="Content Placeholder 2"/>
          <p:cNvSpPr>
            <a:spLocks noGrp="1"/>
          </p:cNvSpPr>
          <p:nvPr>
            <p:ph idx="1"/>
          </p:nvPr>
        </p:nvSpPr>
        <p:spPr>
          <a:xfrm>
            <a:off x="838200" y="1616796"/>
            <a:ext cx="10515600" cy="4351338"/>
          </a:xfrm>
        </p:spPr>
        <p:txBody>
          <a:bodyPr>
            <a:normAutofit fontScale="70000" lnSpcReduction="20000"/>
          </a:bodyPr>
          <a:lstStyle/>
          <a:p>
            <a:pPr>
              <a:spcAft>
                <a:spcPts val="600"/>
              </a:spcAft>
            </a:pPr>
            <a:r>
              <a:rPr lang="en-GB" b="1" dirty="0"/>
              <a:t>D</a:t>
            </a:r>
            <a:r>
              <a:rPr lang="en-GB" b="1" dirty="0" smtClean="0"/>
              <a:t>oes </a:t>
            </a:r>
            <a:r>
              <a:rPr lang="en-GB" b="1" dirty="0"/>
              <a:t>the </a:t>
            </a:r>
            <a:r>
              <a:rPr lang="en-GB" b="1" dirty="0" smtClean="0"/>
              <a:t>mediator </a:t>
            </a:r>
            <a:r>
              <a:rPr lang="en-GB" dirty="0" smtClean="0"/>
              <a:t>(a set of recommended key points):</a:t>
            </a:r>
            <a:endParaRPr lang="en-GB" dirty="0"/>
          </a:p>
          <a:p>
            <a:pPr lvl="1"/>
            <a:r>
              <a:rPr lang="en-GB" b="1" dirty="0"/>
              <a:t>Establish rapport quickly with </a:t>
            </a:r>
            <a:r>
              <a:rPr lang="en-GB" b="1" dirty="0" smtClean="0"/>
              <a:t>you (your client)?</a:t>
            </a:r>
          </a:p>
          <a:p>
            <a:pPr lvl="2"/>
            <a:r>
              <a:rPr lang="en-GB" dirty="0"/>
              <a:t>T</a:t>
            </a:r>
            <a:r>
              <a:rPr lang="en-GB" dirty="0" smtClean="0"/>
              <a:t>he way of speaking, use of language, mode of speech </a:t>
            </a:r>
            <a:r>
              <a:rPr lang="en-GB" i="1" dirty="0" smtClean="0"/>
              <a:t>etc</a:t>
            </a:r>
            <a:r>
              <a:rPr lang="en-GB" dirty="0" smtClean="0"/>
              <a:t>.</a:t>
            </a:r>
          </a:p>
          <a:p>
            <a:pPr lvl="2">
              <a:spcAft>
                <a:spcPts val="600"/>
              </a:spcAft>
            </a:pPr>
            <a:r>
              <a:rPr lang="en-GB" dirty="0" smtClean="0"/>
              <a:t>Rapport building is an essential skill – as all the parties need to feel comfortable during the mediation.</a:t>
            </a:r>
            <a:endParaRPr lang="en-GB" dirty="0"/>
          </a:p>
          <a:p>
            <a:pPr lvl="1"/>
            <a:r>
              <a:rPr lang="en-GB" b="1" dirty="0"/>
              <a:t>Listen carefully to what </a:t>
            </a:r>
            <a:r>
              <a:rPr lang="en-GB" b="1" dirty="0" smtClean="0"/>
              <a:t>the parties </a:t>
            </a:r>
            <a:r>
              <a:rPr lang="en-GB" b="1" dirty="0"/>
              <a:t>are </a:t>
            </a:r>
            <a:r>
              <a:rPr lang="en-GB" b="1" dirty="0" smtClean="0"/>
              <a:t>saying?</a:t>
            </a:r>
          </a:p>
          <a:p>
            <a:pPr lvl="2"/>
            <a:r>
              <a:rPr lang="en-GB" dirty="0"/>
              <a:t>M</a:t>
            </a:r>
            <a:r>
              <a:rPr lang="en-GB" dirty="0" smtClean="0"/>
              <a:t>ediators should be skilled listeners. It is not acceptable if they jump into conclusions about what the parties say, interrupt them or perhaps try to provide them with an instant solution.</a:t>
            </a:r>
          </a:p>
          <a:p>
            <a:pPr lvl="2">
              <a:spcAft>
                <a:spcPts val="600"/>
              </a:spcAft>
            </a:pPr>
            <a:r>
              <a:rPr lang="en-GB" dirty="0" smtClean="0"/>
              <a:t>During the mediation, </a:t>
            </a:r>
            <a:r>
              <a:rPr lang="en-GB" dirty="0"/>
              <a:t>t</a:t>
            </a:r>
            <a:r>
              <a:rPr lang="en-GB" dirty="0" smtClean="0"/>
              <a:t>he mediators should talk far less than everyone else. Their role is to listen to what each person is saying and when appropriate summarise, re-frame and clarify.</a:t>
            </a:r>
            <a:endParaRPr lang="en-GB" dirty="0"/>
          </a:p>
          <a:p>
            <a:pPr lvl="1"/>
            <a:r>
              <a:rPr lang="en-GB" b="1" dirty="0"/>
              <a:t>Decline the work if he/she is not properly trained</a:t>
            </a:r>
            <a:r>
              <a:rPr lang="en-GB" b="1" dirty="0" smtClean="0"/>
              <a:t>?</a:t>
            </a:r>
          </a:p>
          <a:p>
            <a:pPr lvl="2">
              <a:spcAft>
                <a:spcPts val="600"/>
              </a:spcAft>
            </a:pPr>
            <a:r>
              <a:rPr lang="en-GB" dirty="0" smtClean="0"/>
              <a:t>A good mediator will tell us immediately if he/she is not trained in the concerned dispute area. In such a case, he/she may give us further advise on whom to contact (another mediator, professional organisation </a:t>
            </a:r>
            <a:r>
              <a:rPr lang="en-GB" i="1" dirty="0" smtClean="0"/>
              <a:t>etc</a:t>
            </a:r>
            <a:r>
              <a:rPr lang="en-GB" dirty="0" smtClean="0"/>
              <a:t>.). </a:t>
            </a:r>
            <a:endParaRPr lang="en-GB" dirty="0"/>
          </a:p>
          <a:p>
            <a:pPr lvl="1"/>
            <a:r>
              <a:rPr lang="en-GB" b="1" dirty="0"/>
              <a:t>Decline the work if he/she does not feel capable of undertaking it</a:t>
            </a:r>
            <a:r>
              <a:rPr lang="en-GB" b="1" dirty="0" smtClean="0"/>
              <a:t>?</a:t>
            </a:r>
          </a:p>
          <a:p>
            <a:pPr lvl="2">
              <a:spcAft>
                <a:spcPts val="600"/>
              </a:spcAft>
            </a:pPr>
            <a:r>
              <a:rPr lang="en-GB" dirty="0" smtClean="0"/>
              <a:t>Such an ability goes again to the development of trust and to the credibility of the mediator. A good mediator will tell us of his/her limited experiences or lack of experience. He/she may recommend someone else or ask if he/she can talk to a fellow mediator about the dispute.</a:t>
            </a:r>
            <a:endParaRPr lang="en-GB" dirty="0"/>
          </a:p>
          <a:p>
            <a:pPr lvl="1"/>
            <a:r>
              <a:rPr lang="en-GB" b="1" dirty="0"/>
              <a:t>Check for any conflicts of interest</a:t>
            </a:r>
            <a:r>
              <a:rPr lang="en-GB" b="1" dirty="0" smtClean="0"/>
              <a:t>?</a:t>
            </a:r>
          </a:p>
          <a:p>
            <a:pPr lvl="2"/>
            <a:r>
              <a:rPr lang="en-GB" dirty="0" smtClean="0"/>
              <a:t>The mediator should advise us if he/she </a:t>
            </a:r>
            <a:r>
              <a:rPr lang="en-GB" dirty="0" smtClean="0"/>
              <a:t>knows </a:t>
            </a:r>
            <a:r>
              <a:rPr lang="en-GB" dirty="0" smtClean="0"/>
              <a:t>any of the parties or lawyers involved in the dispute. This makes him/her honest and trustworthy. One of the cornerstones of mediation is impartiality of the mediator.</a:t>
            </a:r>
            <a:endParaRPr lang="en-GB" dirty="0"/>
          </a:p>
        </p:txBody>
      </p:sp>
    </p:spTree>
    <p:extLst>
      <p:ext uri="{BB962C8B-B14F-4D97-AF65-F5344CB8AC3E}">
        <p14:creationId xmlns:p14="http://schemas.microsoft.com/office/powerpoint/2010/main" val="1782703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fade">
                                      <p:cBhvr>
                                        <p:cTn id="34" dur="1000"/>
                                        <p:tgtEl>
                                          <p:spTgt spid="3">
                                            <p:txEl>
                                              <p:pRg st="6" end="6"/>
                                            </p:txEl>
                                          </p:spTgt>
                                        </p:tgtEl>
                                      </p:cBhvr>
                                    </p:animEffect>
                                    <p:anim calcmode="lin" valueType="num">
                                      <p:cBhvr>
                                        <p:cTn id="3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fade">
                                      <p:cBhvr>
                                        <p:cTn id="41" dur="1000"/>
                                        <p:tgtEl>
                                          <p:spTgt spid="3">
                                            <p:txEl>
                                              <p:pRg st="7" end="7"/>
                                            </p:txEl>
                                          </p:spTgt>
                                        </p:tgtEl>
                                      </p:cBhvr>
                                    </p:animEffect>
                                    <p:anim calcmode="lin" valueType="num">
                                      <p:cBhvr>
                                        <p:cTn id="4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fade">
                                      <p:cBhvr>
                                        <p:cTn id="46" dur="1000"/>
                                        <p:tgtEl>
                                          <p:spTgt spid="3">
                                            <p:txEl>
                                              <p:pRg st="8" end="8"/>
                                            </p:txEl>
                                          </p:spTgt>
                                        </p:tgtEl>
                                      </p:cBhvr>
                                    </p:animEffect>
                                    <p:anim calcmode="lin" valueType="num">
                                      <p:cBhvr>
                                        <p:cTn id="4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Effect transition="in" filter="fade">
                                      <p:cBhvr>
                                        <p:cTn id="53" dur="1000"/>
                                        <p:tgtEl>
                                          <p:spTgt spid="3">
                                            <p:txEl>
                                              <p:pRg st="9" end="9"/>
                                            </p:txEl>
                                          </p:spTgt>
                                        </p:tgtEl>
                                      </p:cBhvr>
                                    </p:animEffect>
                                    <p:anim calcmode="lin" valueType="num">
                                      <p:cBhvr>
                                        <p:cTn id="5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10" end="10"/>
                                            </p:txEl>
                                          </p:spTgt>
                                        </p:tgtEl>
                                        <p:attrNameLst>
                                          <p:attrName>style.visibility</p:attrName>
                                        </p:attrNameLst>
                                      </p:cBhvr>
                                      <p:to>
                                        <p:strVal val="visible"/>
                                      </p:to>
                                    </p:set>
                                    <p:animEffect transition="in" filter="fade">
                                      <p:cBhvr>
                                        <p:cTn id="58" dur="1000"/>
                                        <p:tgtEl>
                                          <p:spTgt spid="3">
                                            <p:txEl>
                                              <p:pRg st="10" end="10"/>
                                            </p:txEl>
                                          </p:spTgt>
                                        </p:tgtEl>
                                      </p:cBhvr>
                                    </p:animEffect>
                                    <p:anim calcmode="lin" valueType="num">
                                      <p:cBhvr>
                                        <p:cTn id="5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3">
                                            <p:txEl>
                                              <p:pRg st="11" end="11"/>
                                            </p:txEl>
                                          </p:spTgt>
                                        </p:tgtEl>
                                        <p:attrNameLst>
                                          <p:attrName>style.visibility</p:attrName>
                                        </p:attrNameLst>
                                      </p:cBhvr>
                                      <p:to>
                                        <p:strVal val="visible"/>
                                      </p:to>
                                    </p:set>
                                    <p:animEffect transition="in" filter="fade">
                                      <p:cBhvr>
                                        <p:cTn id="65" dur="1000"/>
                                        <p:tgtEl>
                                          <p:spTgt spid="3">
                                            <p:txEl>
                                              <p:pRg st="11" end="11"/>
                                            </p:txEl>
                                          </p:spTgt>
                                        </p:tgtEl>
                                      </p:cBhvr>
                                    </p:animEffect>
                                    <p:anim calcmode="lin" valueType="num">
                                      <p:cBhvr>
                                        <p:cTn id="66"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3">
                                            <p:txEl>
                                              <p:pRg st="12" end="12"/>
                                            </p:txEl>
                                          </p:spTgt>
                                        </p:tgtEl>
                                        <p:attrNameLst>
                                          <p:attrName>style.visibility</p:attrName>
                                        </p:attrNameLst>
                                      </p:cBhvr>
                                      <p:to>
                                        <p:strVal val="visible"/>
                                      </p:to>
                                    </p:set>
                                    <p:animEffect transition="in" filter="fade">
                                      <p:cBhvr>
                                        <p:cTn id="70" dur="1000"/>
                                        <p:tgtEl>
                                          <p:spTgt spid="3">
                                            <p:txEl>
                                              <p:pRg st="12" end="12"/>
                                            </p:txEl>
                                          </p:spTgt>
                                        </p:tgtEl>
                                      </p:cBhvr>
                                    </p:animEffect>
                                    <p:anim calcmode="lin" valueType="num">
                                      <p:cBhvr>
                                        <p:cTn id="71"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b="1" dirty="0" smtClean="0">
                <a:solidFill>
                  <a:srgbClr val="0070C0"/>
                </a:solidFill>
              </a:rPr>
              <a:t>Part 1 | </a:t>
            </a:r>
            <a:r>
              <a:rPr lang="en-GB" b="1" dirty="0" smtClean="0">
                <a:solidFill>
                  <a:srgbClr val="0070C0"/>
                </a:solidFill>
              </a:rPr>
              <a:t>Personal </a:t>
            </a:r>
            <a:r>
              <a:rPr lang="en-GB" b="1" dirty="0" smtClean="0">
                <a:solidFill>
                  <a:srgbClr val="0070C0"/>
                </a:solidFill>
              </a:rPr>
              <a:t>assessment (2/2)</a:t>
            </a:r>
            <a:endParaRPr lang="lv-LV" b="1" dirty="0">
              <a:solidFill>
                <a:srgbClr val="0070C0"/>
              </a:solidFill>
            </a:endParaRPr>
          </a:p>
        </p:txBody>
      </p:sp>
      <p:sp>
        <p:nvSpPr>
          <p:cNvPr id="3" name="Content Placeholder 2"/>
          <p:cNvSpPr>
            <a:spLocks noGrp="1"/>
          </p:cNvSpPr>
          <p:nvPr>
            <p:ph idx="1"/>
          </p:nvPr>
        </p:nvSpPr>
        <p:spPr>
          <a:xfrm>
            <a:off x="838200" y="1626033"/>
            <a:ext cx="10515600" cy="4351338"/>
          </a:xfrm>
        </p:spPr>
        <p:txBody>
          <a:bodyPr>
            <a:normAutofit fontScale="70000" lnSpcReduction="20000"/>
          </a:bodyPr>
          <a:lstStyle/>
          <a:p>
            <a:pPr>
              <a:spcAft>
                <a:spcPts val="600"/>
              </a:spcAft>
            </a:pPr>
            <a:r>
              <a:rPr lang="en-US" b="1" dirty="0" smtClean="0"/>
              <a:t>Does the mediator </a:t>
            </a:r>
            <a:r>
              <a:rPr lang="en-US" dirty="0" smtClean="0"/>
              <a:t>(a set of recommended key points):</a:t>
            </a:r>
          </a:p>
          <a:p>
            <a:pPr lvl="1"/>
            <a:r>
              <a:rPr lang="en-US" b="1" dirty="0" smtClean="0"/>
              <a:t>Explain the process of mediation clearly?</a:t>
            </a:r>
          </a:p>
          <a:p>
            <a:pPr lvl="2">
              <a:spcAft>
                <a:spcPts val="600"/>
              </a:spcAft>
            </a:pPr>
            <a:r>
              <a:rPr lang="en-US" dirty="0" smtClean="0"/>
              <a:t>The mediator must be able to tell you/your client about the process and key principles in a way that is easy to understand. He/she should answer all related questions to everyone’s satisfaction.</a:t>
            </a:r>
          </a:p>
          <a:p>
            <a:pPr lvl="1"/>
            <a:r>
              <a:rPr lang="en-US" b="1" dirty="0" smtClean="0"/>
              <a:t>Discuss the pros and cons of mediation with you/your client?</a:t>
            </a:r>
          </a:p>
          <a:p>
            <a:pPr lvl="2">
              <a:spcAft>
                <a:spcPts val="600"/>
              </a:spcAft>
            </a:pPr>
            <a:r>
              <a:rPr lang="en-US" dirty="0" smtClean="0"/>
              <a:t>A good mediator should carefully listen to the parties and then explain any potential downside of mediation.</a:t>
            </a:r>
          </a:p>
          <a:p>
            <a:pPr lvl="1"/>
            <a:r>
              <a:rPr lang="en-US" b="1" dirty="0" smtClean="0"/>
              <a:t>Demonstrate that he/she knows how to arrange the logistics?</a:t>
            </a:r>
          </a:p>
          <a:p>
            <a:pPr lvl="2">
              <a:spcAft>
                <a:spcPts val="600"/>
              </a:spcAft>
            </a:pPr>
            <a:r>
              <a:rPr lang="en-US" dirty="0" smtClean="0"/>
              <a:t>The mediator should explain what documentation he/she will send out before the meeting and what he/she would ideally like to receive from the parties. </a:t>
            </a:r>
          </a:p>
          <a:p>
            <a:pPr lvl="1"/>
            <a:r>
              <a:rPr lang="en-US" b="1" dirty="0" smtClean="0"/>
              <a:t>Offer to have an informal chat about the process with you and/or your client?</a:t>
            </a:r>
          </a:p>
          <a:p>
            <a:pPr lvl="2">
              <a:spcAft>
                <a:spcPts val="600"/>
              </a:spcAft>
            </a:pPr>
            <a:r>
              <a:rPr lang="en-US" dirty="0" smtClean="0"/>
              <a:t>There is, of course, no obligation for a mediator to offer to do this. However, it would make sense in many cases.</a:t>
            </a:r>
          </a:p>
          <a:p>
            <a:pPr lvl="1"/>
            <a:r>
              <a:rPr lang="en-US" b="1" dirty="0" smtClean="0"/>
              <a:t>Offer to send you further information?</a:t>
            </a:r>
          </a:p>
          <a:p>
            <a:pPr lvl="2">
              <a:spcAft>
                <a:spcPts val="600"/>
              </a:spcAft>
            </a:pPr>
            <a:r>
              <a:rPr lang="en-US" dirty="0" smtClean="0"/>
              <a:t>Even if the mediator realizes that you are not likely to use his/her services in particular instance, a smart one will offer to send information to keep his/her name in sight. This goes back to professionalism. </a:t>
            </a:r>
          </a:p>
          <a:p>
            <a:pPr lvl="1"/>
            <a:r>
              <a:rPr lang="en-US" b="1" dirty="0" smtClean="0"/>
              <a:t>Provide you with a clear pricing structure?</a:t>
            </a:r>
          </a:p>
          <a:p>
            <a:pPr lvl="2"/>
            <a:r>
              <a:rPr lang="en-US" dirty="0" smtClean="0"/>
              <a:t>Least but not last, the mediator should be able to tell us in advance how he/she prices his/her services. The pricing structure is naturally important to know. </a:t>
            </a:r>
            <a:endParaRPr lang="en-US" dirty="0"/>
          </a:p>
        </p:txBody>
      </p:sp>
    </p:spTree>
    <p:extLst>
      <p:ext uri="{BB962C8B-B14F-4D97-AF65-F5344CB8AC3E}">
        <p14:creationId xmlns:p14="http://schemas.microsoft.com/office/powerpoint/2010/main" val="978439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1000"/>
                                        <p:tgtEl>
                                          <p:spTgt spid="3">
                                            <p:txEl>
                                              <p:pRg st="6" end="6"/>
                                            </p:txEl>
                                          </p:spTgt>
                                        </p:tgtEl>
                                      </p:cBhvr>
                                    </p:animEffect>
                                    <p:anim calcmode="lin" valueType="num">
                                      <p:cBhvr>
                                        <p:cTn id="3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fade">
                                      <p:cBhvr>
                                        <p:cTn id="48" dur="1000"/>
                                        <p:tgtEl>
                                          <p:spTgt spid="3">
                                            <p:txEl>
                                              <p:pRg st="8" end="8"/>
                                            </p:txEl>
                                          </p:spTgt>
                                        </p:tgtEl>
                                      </p:cBhvr>
                                    </p:animEffect>
                                    <p:anim calcmode="lin" valueType="num">
                                      <p:cBhvr>
                                        <p:cTn id="4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1000"/>
                                        <p:tgtEl>
                                          <p:spTgt spid="3">
                                            <p:txEl>
                                              <p:pRg st="9" end="9"/>
                                            </p:txEl>
                                          </p:spTgt>
                                        </p:tgtEl>
                                      </p:cBhvr>
                                    </p:animEffect>
                                    <p:anim calcmode="lin" valueType="num">
                                      <p:cBhvr>
                                        <p:cTn id="5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3">
                                            <p:txEl>
                                              <p:pRg st="10" end="10"/>
                                            </p:txEl>
                                          </p:spTgt>
                                        </p:tgtEl>
                                        <p:attrNameLst>
                                          <p:attrName>style.visibility</p:attrName>
                                        </p:attrNameLst>
                                      </p:cBhvr>
                                      <p:to>
                                        <p:strVal val="visible"/>
                                      </p:to>
                                    </p:set>
                                    <p:animEffect transition="in" filter="fade">
                                      <p:cBhvr>
                                        <p:cTn id="60" dur="1000"/>
                                        <p:tgtEl>
                                          <p:spTgt spid="3">
                                            <p:txEl>
                                              <p:pRg st="10" end="10"/>
                                            </p:txEl>
                                          </p:spTgt>
                                        </p:tgtEl>
                                      </p:cBhvr>
                                    </p:animEffect>
                                    <p:anim calcmode="lin" valueType="num">
                                      <p:cBhvr>
                                        <p:cTn id="6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fade">
                                      <p:cBhvr>
                                        <p:cTn id="67" dur="1000"/>
                                        <p:tgtEl>
                                          <p:spTgt spid="3">
                                            <p:txEl>
                                              <p:pRg st="11" end="11"/>
                                            </p:txEl>
                                          </p:spTgt>
                                        </p:tgtEl>
                                      </p:cBhvr>
                                    </p:animEffect>
                                    <p:anim calcmode="lin" valueType="num">
                                      <p:cBhvr>
                                        <p:cTn id="6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Effect transition="in" filter="fade">
                                      <p:cBhvr>
                                        <p:cTn id="72" dur="1000"/>
                                        <p:tgtEl>
                                          <p:spTgt spid="3">
                                            <p:txEl>
                                              <p:pRg st="12" end="12"/>
                                            </p:txEl>
                                          </p:spTgt>
                                        </p:tgtEl>
                                      </p:cBhvr>
                                    </p:animEffect>
                                    <p:anim calcmode="lin" valueType="num">
                                      <p:cBhvr>
                                        <p:cTn id="73"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4"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b="1" dirty="0" smtClean="0">
                <a:solidFill>
                  <a:srgbClr val="0070C0"/>
                </a:solidFill>
              </a:rPr>
              <a:t>Part 2 | </a:t>
            </a:r>
            <a:r>
              <a:rPr lang="en-GB" b="1" dirty="0" smtClean="0">
                <a:solidFill>
                  <a:srgbClr val="0070C0"/>
                </a:solidFill>
              </a:rPr>
              <a:t>Subject </a:t>
            </a:r>
            <a:r>
              <a:rPr lang="en-GB" b="1" dirty="0" smtClean="0">
                <a:solidFill>
                  <a:srgbClr val="0070C0"/>
                </a:solidFill>
              </a:rPr>
              <a:t>matter expertise</a:t>
            </a:r>
            <a:endParaRPr lang="lv-LV" b="1" dirty="0">
              <a:solidFill>
                <a:srgbClr val="0070C0"/>
              </a:solidFill>
            </a:endParaRPr>
          </a:p>
        </p:txBody>
      </p:sp>
      <p:sp>
        <p:nvSpPr>
          <p:cNvPr id="3" name="Content Placeholder 2"/>
          <p:cNvSpPr>
            <a:spLocks noGrp="1"/>
          </p:cNvSpPr>
          <p:nvPr>
            <p:ph idx="1"/>
          </p:nvPr>
        </p:nvSpPr>
        <p:spPr>
          <a:xfrm>
            <a:off x="838200" y="1690688"/>
            <a:ext cx="10515600" cy="4351338"/>
          </a:xfrm>
        </p:spPr>
        <p:txBody>
          <a:bodyPr>
            <a:normAutofit/>
          </a:bodyPr>
          <a:lstStyle/>
          <a:p>
            <a:r>
              <a:rPr lang="en-GB" sz="2000" dirty="0" smtClean="0"/>
              <a:t>It is </a:t>
            </a:r>
            <a:r>
              <a:rPr lang="en-GB" sz="2000" b="1" u="sng" dirty="0" smtClean="0"/>
              <a:t>not</a:t>
            </a:r>
            <a:r>
              <a:rPr lang="en-GB" sz="2000" b="1" dirty="0" smtClean="0"/>
              <a:t> essential that the mediator has industry or technical expertise in the subject matter of the dispute – in fact, it is often better if he/she does not</a:t>
            </a:r>
            <a:r>
              <a:rPr lang="en-GB" sz="2000" dirty="0" smtClean="0"/>
              <a:t>. </a:t>
            </a:r>
          </a:p>
          <a:p>
            <a:r>
              <a:rPr lang="en-GB" sz="2000" dirty="0" smtClean="0"/>
              <a:t>The reason for the above is that </a:t>
            </a:r>
            <a:r>
              <a:rPr lang="en-GB" sz="2000" b="1" dirty="0" smtClean="0"/>
              <a:t>it ensures that he/she does not fall into the trap of making assumptions about the opinions of the parties</a:t>
            </a:r>
            <a:r>
              <a:rPr lang="en-GB" sz="2000" dirty="0" smtClean="0"/>
              <a:t>. </a:t>
            </a:r>
          </a:p>
          <a:p>
            <a:r>
              <a:rPr lang="en-GB" sz="2000" b="1" dirty="0" smtClean="0"/>
              <a:t>A good mediator will prepare himself/herself thoroughly so as he/she understands the terminology of the sector and all related issues properly</a:t>
            </a:r>
            <a:r>
              <a:rPr lang="en-GB" sz="2000" dirty="0" smtClean="0"/>
              <a:t>, </a:t>
            </a:r>
            <a:r>
              <a:rPr lang="en-GB" sz="2000" i="1" dirty="0" smtClean="0"/>
              <a:t>i.e. </a:t>
            </a:r>
            <a:r>
              <a:rPr lang="en-GB" sz="2000" dirty="0" smtClean="0"/>
              <a:t>during the meeting the parties should not have to spend time helping the mediator understand terms which they already know themselves. </a:t>
            </a:r>
          </a:p>
          <a:p>
            <a:r>
              <a:rPr lang="en-GB" sz="2000" dirty="0" smtClean="0"/>
              <a:t>However, </a:t>
            </a:r>
            <a:r>
              <a:rPr lang="en-GB" sz="2000" b="1" dirty="0" smtClean="0"/>
              <a:t>in complex matters where two mediators are needed</a:t>
            </a:r>
            <a:r>
              <a:rPr lang="en-GB" sz="2000" dirty="0" smtClean="0"/>
              <a:t>, this may be different – </a:t>
            </a:r>
            <a:r>
              <a:rPr lang="en-GB" sz="2000" i="1" dirty="0" smtClean="0"/>
              <a:t>e.g. </a:t>
            </a:r>
            <a:r>
              <a:rPr lang="en-GB" sz="2000" dirty="0" smtClean="0"/>
              <a:t>if the mediation is about a shipping dispute and substantial sums of money are at stake, it may be a good idea to have a </a:t>
            </a:r>
            <a:r>
              <a:rPr lang="en-GB" sz="2000" b="1" dirty="0" smtClean="0"/>
              <a:t>lead mediator </a:t>
            </a:r>
            <a:r>
              <a:rPr lang="en-GB" sz="2000" dirty="0" smtClean="0"/>
              <a:t>without the shipping knowledge, whereas the </a:t>
            </a:r>
            <a:r>
              <a:rPr lang="en-GB" sz="2000" b="1" dirty="0" smtClean="0"/>
              <a:t>co-mediator </a:t>
            </a:r>
            <a:r>
              <a:rPr lang="en-GB" sz="2000" dirty="0" smtClean="0"/>
              <a:t>holds that specific expertise and uses it to assist the lead person in facilitating the discussions.</a:t>
            </a:r>
            <a:endParaRPr lang="en-GB" sz="2000" dirty="0"/>
          </a:p>
        </p:txBody>
      </p:sp>
    </p:spTree>
    <p:extLst>
      <p:ext uri="{BB962C8B-B14F-4D97-AF65-F5344CB8AC3E}">
        <p14:creationId xmlns:p14="http://schemas.microsoft.com/office/powerpoint/2010/main" val="3089195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b="1" dirty="0" smtClean="0">
                <a:solidFill>
                  <a:srgbClr val="0070C0"/>
                </a:solidFill>
              </a:rPr>
              <a:t>Part 3 | </a:t>
            </a:r>
            <a:r>
              <a:rPr lang="en-GB" b="1" dirty="0" smtClean="0">
                <a:solidFill>
                  <a:srgbClr val="0070C0"/>
                </a:solidFill>
              </a:rPr>
              <a:t>Quality </a:t>
            </a:r>
            <a:r>
              <a:rPr lang="en-GB" b="1" dirty="0" smtClean="0">
                <a:solidFill>
                  <a:srgbClr val="0070C0"/>
                </a:solidFill>
              </a:rPr>
              <a:t>assurance</a:t>
            </a:r>
            <a:endParaRPr lang="lv-LV" b="1" dirty="0">
              <a:solidFill>
                <a:srgbClr val="0070C0"/>
              </a:solidFill>
            </a:endParaRPr>
          </a:p>
        </p:txBody>
      </p:sp>
      <p:sp>
        <p:nvSpPr>
          <p:cNvPr id="3" name="Content Placeholder 2"/>
          <p:cNvSpPr>
            <a:spLocks noGrp="1"/>
          </p:cNvSpPr>
          <p:nvPr>
            <p:ph idx="1"/>
          </p:nvPr>
        </p:nvSpPr>
        <p:spPr>
          <a:xfrm>
            <a:off x="838200" y="1690688"/>
            <a:ext cx="10515600" cy="4351338"/>
          </a:xfrm>
        </p:spPr>
        <p:txBody>
          <a:bodyPr>
            <a:normAutofit fontScale="70000" lnSpcReduction="20000"/>
          </a:bodyPr>
          <a:lstStyle/>
          <a:p>
            <a:pPr>
              <a:spcAft>
                <a:spcPts val="600"/>
              </a:spcAft>
            </a:pPr>
            <a:r>
              <a:rPr lang="en-US" dirty="0" smtClean="0"/>
              <a:t>One of the ‘difficulties’ for mediation as a profession for example in the UK is that there is </a:t>
            </a:r>
            <a:r>
              <a:rPr lang="en-US" b="1" dirty="0" smtClean="0"/>
              <a:t>no single accrediting body</a:t>
            </a:r>
            <a:r>
              <a:rPr lang="en-US" dirty="0" smtClean="0"/>
              <a:t>. Anyone who has undergone mediation training (and even some of those who have not done so) can call himself/herself a ‘mediator’. It may therefore be extremely useful to ask the mediator about the following questions:</a:t>
            </a:r>
          </a:p>
          <a:p>
            <a:pPr lvl="1"/>
            <a:r>
              <a:rPr lang="en-US" b="1" dirty="0" smtClean="0"/>
              <a:t>How many hours of initial training did he/she undertake? </a:t>
            </a:r>
            <a:r>
              <a:rPr lang="en-US" b="1" dirty="0" smtClean="0">
                <a:solidFill>
                  <a:schemeClr val="accent1">
                    <a:lumMod val="75000"/>
                  </a:schemeClr>
                </a:solidFill>
              </a:rPr>
              <a:t>Note</a:t>
            </a:r>
            <a:r>
              <a:rPr lang="en-US" dirty="0" smtClean="0"/>
              <a:t>: This should be at least 30 hours, including role-plays and formal assessment, which were delivered by an experienced mediator or trainer. </a:t>
            </a:r>
          </a:p>
          <a:p>
            <a:pPr lvl="1"/>
            <a:r>
              <a:rPr lang="en-US" b="1" dirty="0" smtClean="0"/>
              <a:t>After passing the training, how much time did he/she spent co-mediating with someone more experienced? </a:t>
            </a:r>
            <a:r>
              <a:rPr lang="en-US" b="1" dirty="0" smtClean="0">
                <a:solidFill>
                  <a:schemeClr val="accent1">
                    <a:lumMod val="75000"/>
                  </a:schemeClr>
                </a:solidFill>
              </a:rPr>
              <a:t>Note</a:t>
            </a:r>
            <a:r>
              <a:rPr lang="en-US" dirty="0" smtClean="0"/>
              <a:t>: This should be at least 6 hours and 2 mediations. </a:t>
            </a:r>
          </a:p>
          <a:p>
            <a:pPr lvl="1"/>
            <a:r>
              <a:rPr lang="en-US" b="1" dirty="0" smtClean="0"/>
              <a:t>How much time does he/she spend each year on continuous professional development (CPD)? </a:t>
            </a:r>
            <a:r>
              <a:rPr lang="en-US" b="1" dirty="0" smtClean="0">
                <a:solidFill>
                  <a:schemeClr val="accent1">
                    <a:lumMod val="75000"/>
                  </a:schemeClr>
                </a:solidFill>
              </a:rPr>
              <a:t>Note</a:t>
            </a:r>
            <a:r>
              <a:rPr lang="en-US" dirty="0" smtClean="0"/>
              <a:t>: This should be a minimum of 12 hours and may include peer and personal review, additional training or mentoring.</a:t>
            </a:r>
          </a:p>
          <a:p>
            <a:pPr lvl="1"/>
            <a:r>
              <a:rPr lang="en-US" b="1" dirty="0" smtClean="0"/>
              <a:t>Which code of conduct does he/she operate under? </a:t>
            </a:r>
            <a:r>
              <a:rPr lang="en-US" b="1" dirty="0" smtClean="0">
                <a:solidFill>
                  <a:schemeClr val="accent1">
                    <a:lumMod val="75000"/>
                  </a:schemeClr>
                </a:solidFill>
              </a:rPr>
              <a:t>Note</a:t>
            </a:r>
            <a:r>
              <a:rPr lang="en-US" dirty="0" smtClean="0"/>
              <a:t>: There are a number of different codes, but in essence they are all very similar. Whichever he/she mentions, it should be in line with the European Code of Conduct for Mediators. </a:t>
            </a:r>
          </a:p>
          <a:p>
            <a:pPr lvl="1"/>
            <a:r>
              <a:rPr lang="en-US" b="1" dirty="0" smtClean="0"/>
              <a:t>What complaints procedure does he/she have in place? </a:t>
            </a:r>
            <a:r>
              <a:rPr lang="en-US" b="1" dirty="0" smtClean="0">
                <a:solidFill>
                  <a:schemeClr val="accent1">
                    <a:lumMod val="75000"/>
                  </a:schemeClr>
                </a:solidFill>
              </a:rPr>
              <a:t>Note</a:t>
            </a:r>
            <a:r>
              <a:rPr lang="en-US" dirty="0" smtClean="0"/>
              <a:t>: There should always be a written process available for anyone who is interested in mediation in place. </a:t>
            </a:r>
          </a:p>
          <a:p>
            <a:pPr lvl="1"/>
            <a:r>
              <a:rPr lang="en-US" b="1" dirty="0" smtClean="0"/>
              <a:t>What level of professional indemnity insurance does he/she have? </a:t>
            </a:r>
            <a:r>
              <a:rPr lang="en-US" b="1" dirty="0" smtClean="0">
                <a:solidFill>
                  <a:schemeClr val="accent1">
                    <a:lumMod val="75000"/>
                  </a:schemeClr>
                </a:solidFill>
              </a:rPr>
              <a:t>Note</a:t>
            </a:r>
            <a:r>
              <a:rPr lang="en-US" dirty="0" smtClean="0"/>
              <a:t>: If the answer is none, definitely ask why. A professional mediator in the UK – as an example – will have a minimum of £ 1,000,000 cover, with a follow-on so that if a claim is made against him or her after he/she has ceased trading, the policy can be called upon.</a:t>
            </a:r>
            <a:endParaRPr lang="en-US" dirty="0" smtClean="0"/>
          </a:p>
        </p:txBody>
      </p:sp>
    </p:spTree>
    <p:extLst>
      <p:ext uri="{BB962C8B-B14F-4D97-AF65-F5344CB8AC3E}">
        <p14:creationId xmlns:p14="http://schemas.microsoft.com/office/powerpoint/2010/main" val="4110109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Lawyers as mediators</a:t>
            </a:r>
            <a:endParaRPr lang="lv-LV" b="1" dirty="0">
              <a:solidFill>
                <a:srgbClr val="0070C0"/>
              </a:solidFill>
            </a:endParaRPr>
          </a:p>
        </p:txBody>
      </p:sp>
      <p:sp>
        <p:nvSpPr>
          <p:cNvPr id="3" name="Content Placeholder 2"/>
          <p:cNvSpPr>
            <a:spLocks noGrp="1"/>
          </p:cNvSpPr>
          <p:nvPr>
            <p:ph idx="1"/>
          </p:nvPr>
        </p:nvSpPr>
        <p:spPr>
          <a:xfrm>
            <a:off x="838200" y="1589088"/>
            <a:ext cx="10515600" cy="4351338"/>
          </a:xfrm>
        </p:spPr>
        <p:txBody>
          <a:bodyPr>
            <a:normAutofit lnSpcReduction="10000"/>
          </a:bodyPr>
          <a:lstStyle/>
          <a:p>
            <a:r>
              <a:rPr lang="en-US" dirty="0" smtClean="0"/>
              <a:t>Nowadays, it is a standard practice that </a:t>
            </a:r>
            <a:r>
              <a:rPr lang="en-US" b="1" dirty="0" smtClean="0"/>
              <a:t>fellow legal practitioners </a:t>
            </a:r>
            <a:r>
              <a:rPr lang="en-US" dirty="0" smtClean="0"/>
              <a:t>are being recommended to fulfil the role of a mediator. This may, however, pose some </a:t>
            </a:r>
            <a:r>
              <a:rPr lang="en-US" b="1" dirty="0" smtClean="0"/>
              <a:t>difficulties</a:t>
            </a:r>
            <a:r>
              <a:rPr lang="en-US" dirty="0" smtClean="0"/>
              <a:t>:</a:t>
            </a:r>
          </a:p>
          <a:p>
            <a:pPr lvl="1"/>
            <a:r>
              <a:rPr lang="en-US" dirty="0" smtClean="0"/>
              <a:t>A lawyer who does the </a:t>
            </a:r>
            <a:r>
              <a:rPr lang="en-US" b="1" dirty="0" smtClean="0"/>
              <a:t>occasional mediation </a:t>
            </a:r>
            <a:r>
              <a:rPr lang="en-US" dirty="0" smtClean="0"/>
              <a:t>may not be the best choice for you and/or your client – as acting as a mediator is like any other skill: one have to keep practicing, otherwise he/she looses the edge. </a:t>
            </a:r>
          </a:p>
          <a:p>
            <a:pPr lvl="1">
              <a:spcAft>
                <a:spcPts val="600"/>
              </a:spcAft>
            </a:pPr>
            <a:r>
              <a:rPr lang="en-US" dirty="0" smtClean="0"/>
              <a:t>There is also often a concern that </a:t>
            </a:r>
            <a:r>
              <a:rPr lang="en-US" b="1" dirty="0" smtClean="0"/>
              <a:t>parties are unable to differentiate between a lawyer and a mediator</a:t>
            </a:r>
            <a:r>
              <a:rPr lang="en-US" dirty="0" smtClean="0"/>
              <a:t>. Most people have not experienced mediation before – the whole situation is often completely new to them. </a:t>
            </a:r>
          </a:p>
          <a:p>
            <a:r>
              <a:rPr lang="en-US" dirty="0" smtClean="0"/>
              <a:t>Of course, there are </a:t>
            </a:r>
            <a:r>
              <a:rPr lang="en-US" b="1" dirty="0" smtClean="0"/>
              <a:t>plenty of good mediators who are also practicing lawyers</a:t>
            </a:r>
            <a:r>
              <a:rPr lang="en-US" dirty="0" smtClean="0"/>
              <a:t> – the above is just to demonstrate the most common ‘issues’ which might be connected with this topic.</a:t>
            </a:r>
            <a:endParaRPr lang="en-US" dirty="0"/>
          </a:p>
        </p:txBody>
      </p:sp>
    </p:spTree>
    <p:extLst>
      <p:ext uri="{BB962C8B-B14F-4D97-AF65-F5344CB8AC3E}">
        <p14:creationId xmlns:p14="http://schemas.microsoft.com/office/powerpoint/2010/main" val="1315065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70C0"/>
                </a:solidFill>
              </a:rPr>
              <a:t>Checklist for choosing a mediator</a:t>
            </a:r>
            <a:endParaRPr lang="lv-LV" b="1" dirty="0">
              <a:solidFill>
                <a:srgbClr val="0070C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16546122"/>
              </p:ext>
            </p:extLst>
          </p:nvPr>
        </p:nvGraphicFramePr>
        <p:xfrm>
          <a:off x="314036" y="1579851"/>
          <a:ext cx="11563927" cy="4328160"/>
        </p:xfrm>
        <a:graphic>
          <a:graphicData uri="http://schemas.openxmlformats.org/drawingml/2006/table">
            <a:tbl>
              <a:tblPr firstRow="1" bandRow="1">
                <a:tableStyleId>{5C22544A-7EE6-4342-B048-85BDC9FD1C3A}</a:tableStyleId>
              </a:tblPr>
              <a:tblGrid>
                <a:gridCol w="1719100">
                  <a:extLst>
                    <a:ext uri="{9D8B030D-6E8A-4147-A177-3AD203B41FA5}">
                      <a16:colId xmlns:a16="http://schemas.microsoft.com/office/drawing/2014/main" xmlns="" val="1601188707"/>
                    </a:ext>
                  </a:extLst>
                </a:gridCol>
                <a:gridCol w="1208702">
                  <a:extLst>
                    <a:ext uri="{9D8B030D-6E8A-4147-A177-3AD203B41FA5}">
                      <a16:colId xmlns:a16="http://schemas.microsoft.com/office/drawing/2014/main" xmlns="" val="3099648296"/>
                    </a:ext>
                  </a:extLst>
                </a:gridCol>
                <a:gridCol w="1432161">
                  <a:extLst>
                    <a:ext uri="{9D8B030D-6E8A-4147-A177-3AD203B41FA5}">
                      <a16:colId xmlns:a16="http://schemas.microsoft.com/office/drawing/2014/main" xmlns="" val="2244353076"/>
                    </a:ext>
                  </a:extLst>
                </a:gridCol>
                <a:gridCol w="779562">
                  <a:extLst>
                    <a:ext uri="{9D8B030D-6E8A-4147-A177-3AD203B41FA5}">
                      <a16:colId xmlns:a16="http://schemas.microsoft.com/office/drawing/2014/main" xmlns="" val="2298817053"/>
                    </a:ext>
                  </a:extLst>
                </a:gridCol>
                <a:gridCol w="1284880">
                  <a:extLst>
                    <a:ext uri="{9D8B030D-6E8A-4147-A177-3AD203B41FA5}">
                      <a16:colId xmlns:a16="http://schemas.microsoft.com/office/drawing/2014/main" xmlns="" val="1507672784"/>
                    </a:ext>
                  </a:extLst>
                </a:gridCol>
                <a:gridCol w="1284880">
                  <a:extLst>
                    <a:ext uri="{9D8B030D-6E8A-4147-A177-3AD203B41FA5}">
                      <a16:colId xmlns:a16="http://schemas.microsoft.com/office/drawing/2014/main" xmlns="" val="1122870119"/>
                    </a:ext>
                  </a:extLst>
                </a:gridCol>
                <a:gridCol w="1284880">
                  <a:extLst>
                    <a:ext uri="{9D8B030D-6E8A-4147-A177-3AD203B41FA5}">
                      <a16:colId xmlns:a16="http://schemas.microsoft.com/office/drawing/2014/main" xmlns="" val="1292626951"/>
                    </a:ext>
                  </a:extLst>
                </a:gridCol>
                <a:gridCol w="1754650">
                  <a:extLst>
                    <a:ext uri="{9D8B030D-6E8A-4147-A177-3AD203B41FA5}">
                      <a16:colId xmlns:a16="http://schemas.microsoft.com/office/drawing/2014/main" xmlns="" val="1138427436"/>
                    </a:ext>
                  </a:extLst>
                </a:gridCol>
                <a:gridCol w="815112">
                  <a:extLst>
                    <a:ext uri="{9D8B030D-6E8A-4147-A177-3AD203B41FA5}">
                      <a16:colId xmlns:a16="http://schemas.microsoft.com/office/drawing/2014/main" xmlns="" val="3334300166"/>
                    </a:ext>
                  </a:extLst>
                </a:gridCol>
              </a:tblGrid>
              <a:tr h="370840">
                <a:tc>
                  <a:txBody>
                    <a:bodyPr/>
                    <a:lstStyle/>
                    <a:p>
                      <a:pPr algn="ctr"/>
                      <a:r>
                        <a:rPr lang="en-US" sz="1100" noProof="0" dirty="0" smtClean="0"/>
                        <a:t>Rapport building</a:t>
                      </a:r>
                      <a:endParaRPr lang="en-US" sz="1100" noProof="0" dirty="0"/>
                    </a:p>
                  </a:txBody>
                  <a:tcPr/>
                </a:tc>
                <a:tc>
                  <a:txBody>
                    <a:bodyPr/>
                    <a:lstStyle/>
                    <a:p>
                      <a:pPr algn="ctr"/>
                      <a:r>
                        <a:rPr lang="en-US" sz="1100" noProof="0" dirty="0" smtClean="0"/>
                        <a:t>Communication</a:t>
                      </a:r>
                      <a:endParaRPr lang="en-US" sz="1100" noProof="0" dirty="0"/>
                    </a:p>
                  </a:txBody>
                  <a:tcPr/>
                </a:tc>
                <a:tc>
                  <a:txBody>
                    <a:bodyPr/>
                    <a:lstStyle/>
                    <a:p>
                      <a:pPr algn="ctr"/>
                      <a:r>
                        <a:rPr lang="en-US" sz="1100" noProof="0" dirty="0" smtClean="0"/>
                        <a:t>Recognizes his/her own limitations</a:t>
                      </a:r>
                      <a:endParaRPr lang="en-US" sz="1100" noProof="0" dirty="0"/>
                    </a:p>
                  </a:txBody>
                  <a:tcPr/>
                </a:tc>
                <a:tc>
                  <a:txBody>
                    <a:bodyPr/>
                    <a:lstStyle/>
                    <a:p>
                      <a:pPr algn="ctr"/>
                      <a:r>
                        <a:rPr lang="en-US" sz="1100" noProof="0" dirty="0" smtClean="0"/>
                        <a:t>Conflicts</a:t>
                      </a:r>
                      <a:r>
                        <a:rPr lang="en-US" sz="1100" baseline="0" noProof="0" dirty="0" smtClean="0"/>
                        <a:t> of interest</a:t>
                      </a:r>
                      <a:endParaRPr lang="en-US" sz="1100" noProof="0" dirty="0"/>
                    </a:p>
                  </a:txBody>
                  <a:tcPr/>
                </a:tc>
                <a:tc>
                  <a:txBody>
                    <a:bodyPr/>
                    <a:lstStyle/>
                    <a:p>
                      <a:pPr algn="ctr"/>
                      <a:r>
                        <a:rPr lang="en-US" sz="1100" noProof="0" dirty="0" smtClean="0"/>
                        <a:t>Organizational skills</a:t>
                      </a:r>
                      <a:endParaRPr lang="en-US" sz="1100" noProof="0" dirty="0"/>
                    </a:p>
                  </a:txBody>
                  <a:tcPr/>
                </a:tc>
                <a:tc>
                  <a:txBody>
                    <a:bodyPr/>
                    <a:lstStyle/>
                    <a:p>
                      <a:pPr algn="ctr"/>
                      <a:r>
                        <a:rPr lang="en-US" sz="1100" noProof="0" dirty="0" smtClean="0"/>
                        <a:t>Additional support</a:t>
                      </a:r>
                      <a:endParaRPr lang="en-US" sz="1100" noProof="0" dirty="0"/>
                    </a:p>
                  </a:txBody>
                  <a:tcPr/>
                </a:tc>
                <a:tc>
                  <a:txBody>
                    <a:bodyPr/>
                    <a:lstStyle/>
                    <a:p>
                      <a:pPr algn="ctr"/>
                      <a:r>
                        <a:rPr lang="en-US" sz="1100" noProof="0" dirty="0" smtClean="0"/>
                        <a:t>Pricing</a:t>
                      </a:r>
                      <a:endParaRPr lang="en-US" sz="1100" noProof="0" dirty="0"/>
                    </a:p>
                  </a:txBody>
                  <a:tcPr/>
                </a:tc>
                <a:tc>
                  <a:txBody>
                    <a:bodyPr/>
                    <a:lstStyle/>
                    <a:p>
                      <a:pPr algn="ctr"/>
                      <a:r>
                        <a:rPr lang="en-US" sz="1100" noProof="0" dirty="0" smtClean="0"/>
                        <a:t>Quality assurance</a:t>
                      </a:r>
                      <a:endParaRPr lang="en-US" sz="1100" noProof="0" dirty="0"/>
                    </a:p>
                  </a:txBody>
                  <a:tcPr/>
                </a:tc>
                <a:tc>
                  <a:txBody>
                    <a:bodyPr/>
                    <a:lstStyle/>
                    <a:p>
                      <a:pPr algn="ctr"/>
                      <a:r>
                        <a:rPr lang="en-US" sz="1100" noProof="0" dirty="0" smtClean="0"/>
                        <a:t>Does the person ‘feel right’?</a:t>
                      </a:r>
                      <a:endParaRPr lang="en-US" sz="1100" noProof="0" dirty="0"/>
                    </a:p>
                  </a:txBody>
                  <a:tcPr/>
                </a:tc>
                <a:extLst>
                  <a:ext uri="{0D108BD9-81ED-4DB2-BD59-A6C34878D82A}">
                    <a16:rowId xmlns:a16="http://schemas.microsoft.com/office/drawing/2014/main" xmlns="" val="1867952526"/>
                  </a:ext>
                </a:extLst>
              </a:tr>
              <a:tr h="370840">
                <a:tc>
                  <a:txBody>
                    <a:bodyPr/>
                    <a:lstStyle/>
                    <a:p>
                      <a:r>
                        <a:rPr lang="en-US" sz="1100" noProof="0" dirty="0" smtClean="0"/>
                        <a:t>Instils confidence in you</a:t>
                      </a:r>
                      <a:endParaRPr lang="en-US" sz="1100" noProof="0" dirty="0"/>
                    </a:p>
                  </a:txBody>
                  <a:tcPr/>
                </a:tc>
                <a:tc>
                  <a:txBody>
                    <a:bodyPr/>
                    <a:lstStyle/>
                    <a:p>
                      <a:r>
                        <a:rPr lang="en-US" sz="1100" noProof="0" dirty="0" smtClean="0"/>
                        <a:t>Listens carefully</a:t>
                      </a:r>
                      <a:endParaRPr lang="en-US" sz="1100" noProof="0" dirty="0"/>
                    </a:p>
                  </a:txBody>
                  <a:tcPr/>
                </a:tc>
                <a:tc>
                  <a:txBody>
                    <a:bodyPr/>
                    <a:lstStyle/>
                    <a:p>
                      <a:r>
                        <a:rPr lang="en-US" sz="1100" noProof="0" dirty="0" smtClean="0"/>
                        <a:t>Declines the work if not trained in that particular area</a:t>
                      </a:r>
                      <a:endParaRPr lang="en-US" sz="1100" noProof="0" dirty="0"/>
                    </a:p>
                  </a:txBody>
                  <a:tcPr/>
                </a:tc>
                <a:tc>
                  <a:txBody>
                    <a:bodyPr/>
                    <a:lstStyle/>
                    <a:p>
                      <a:r>
                        <a:rPr lang="en-US" sz="1100" noProof="0" dirty="0" smtClean="0"/>
                        <a:t>Checks for any conflicts</a:t>
                      </a:r>
                      <a:endParaRPr lang="en-US" sz="1100" noProof="0" dirty="0"/>
                    </a:p>
                  </a:txBody>
                  <a:tcPr/>
                </a:tc>
                <a:tc>
                  <a:txBody>
                    <a:bodyPr/>
                    <a:lstStyle/>
                    <a:p>
                      <a:r>
                        <a:rPr lang="en-US" sz="1100" noProof="0" dirty="0" smtClean="0"/>
                        <a:t>Knows how to arrange logistics</a:t>
                      </a:r>
                      <a:endParaRPr lang="en-US" sz="1100" noProof="0" dirty="0"/>
                    </a:p>
                  </a:txBody>
                  <a:tcPr/>
                </a:tc>
                <a:tc>
                  <a:txBody>
                    <a:bodyPr/>
                    <a:lstStyle/>
                    <a:p>
                      <a:r>
                        <a:rPr lang="en-US" sz="1100" noProof="0" dirty="0" smtClean="0"/>
                        <a:t>Offers to send you further information</a:t>
                      </a:r>
                      <a:endParaRPr lang="en-US" sz="1100" noProof="0" dirty="0"/>
                    </a:p>
                  </a:txBody>
                  <a:tcPr/>
                </a:tc>
                <a:tc>
                  <a:txBody>
                    <a:bodyPr/>
                    <a:lstStyle/>
                    <a:p>
                      <a:r>
                        <a:rPr lang="en-US" sz="1100" noProof="0" dirty="0" smtClean="0"/>
                        <a:t>Provides you with a clear pricing</a:t>
                      </a:r>
                      <a:r>
                        <a:rPr lang="en-US" sz="1100" baseline="0" noProof="0" dirty="0" smtClean="0"/>
                        <a:t> structure</a:t>
                      </a:r>
                      <a:endParaRPr lang="en-US" sz="1100" noProof="0" dirty="0"/>
                    </a:p>
                  </a:txBody>
                  <a:tcPr/>
                </a:tc>
                <a:tc>
                  <a:txBody>
                    <a:bodyPr/>
                    <a:lstStyle/>
                    <a:p>
                      <a:r>
                        <a:rPr lang="en-US" sz="1100" noProof="0" dirty="0" smtClean="0"/>
                        <a:t>Initial training – at least 30 hours</a:t>
                      </a:r>
                      <a:endParaRPr lang="en-US" sz="1100" noProof="0" dirty="0"/>
                    </a:p>
                  </a:txBody>
                  <a:tcPr/>
                </a:tc>
                <a:tc>
                  <a:txBody>
                    <a:bodyPr/>
                    <a:lstStyle/>
                    <a:p>
                      <a:r>
                        <a:rPr lang="en-US" sz="1100" noProof="0" dirty="0" smtClean="0"/>
                        <a:t>Intuition</a:t>
                      </a:r>
                      <a:endParaRPr lang="en-US" sz="1100" noProof="0" dirty="0"/>
                    </a:p>
                  </a:txBody>
                  <a:tcPr/>
                </a:tc>
                <a:extLst>
                  <a:ext uri="{0D108BD9-81ED-4DB2-BD59-A6C34878D82A}">
                    <a16:rowId xmlns:a16="http://schemas.microsoft.com/office/drawing/2014/main" xmlns="" val="3138235030"/>
                  </a:ext>
                </a:extLst>
              </a:tr>
              <a:tr h="370840">
                <a:tc>
                  <a:txBody>
                    <a:bodyPr/>
                    <a:lstStyle/>
                    <a:p>
                      <a:r>
                        <a:rPr lang="en-US" sz="1100" noProof="0" dirty="0" smtClean="0"/>
                        <a:t>Feels trustworthy</a:t>
                      </a:r>
                      <a:endParaRPr lang="en-US" sz="1100" noProof="0" dirty="0"/>
                    </a:p>
                  </a:txBody>
                  <a:tcPr/>
                </a:tc>
                <a:tc>
                  <a:txBody>
                    <a:bodyPr/>
                    <a:lstStyle/>
                    <a:p>
                      <a:r>
                        <a:rPr lang="en-US" sz="1100" noProof="0" dirty="0" smtClean="0"/>
                        <a:t>Does</a:t>
                      </a:r>
                      <a:r>
                        <a:rPr lang="en-US" sz="1100" baseline="0" noProof="0" dirty="0" smtClean="0"/>
                        <a:t> not interrupt you</a:t>
                      </a:r>
                      <a:endParaRPr lang="en-US" sz="1100" noProof="0" dirty="0"/>
                    </a:p>
                  </a:txBody>
                  <a:tcPr/>
                </a:tc>
                <a:tc>
                  <a:txBody>
                    <a:bodyPr/>
                    <a:lstStyle/>
                    <a:p>
                      <a:r>
                        <a:rPr lang="en-US" sz="1100" noProof="0" dirty="0" smtClean="0"/>
                        <a:t>Acknowledges limits of his/her own experience</a:t>
                      </a:r>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r>
                        <a:rPr lang="en-US" sz="1100" noProof="0" dirty="0" smtClean="0"/>
                        <a:t>Offers to have a chat with you and/or your client or another solicitor</a:t>
                      </a:r>
                      <a:endParaRPr lang="en-US" sz="1100" noProof="0" dirty="0"/>
                    </a:p>
                  </a:txBody>
                  <a:tcPr/>
                </a:tc>
                <a:tc>
                  <a:txBody>
                    <a:bodyPr/>
                    <a:lstStyle/>
                    <a:p>
                      <a:endParaRPr lang="en-US" sz="1100" noProof="0" dirty="0"/>
                    </a:p>
                  </a:txBody>
                  <a:tcPr/>
                </a:tc>
                <a:tc>
                  <a:txBody>
                    <a:bodyPr/>
                    <a:lstStyle/>
                    <a:p>
                      <a:r>
                        <a:rPr lang="en-US" sz="1100" noProof="0" dirty="0" smtClean="0"/>
                        <a:t>Co-mediating with more experienced person – at least 6 hours</a:t>
                      </a:r>
                      <a:endParaRPr lang="en-US" sz="1100" noProof="0" dirty="0"/>
                    </a:p>
                  </a:txBody>
                  <a:tcPr/>
                </a:tc>
                <a:tc>
                  <a:txBody>
                    <a:bodyPr/>
                    <a:lstStyle/>
                    <a:p>
                      <a:endParaRPr lang="en-US" sz="1100" noProof="0" dirty="0"/>
                    </a:p>
                  </a:txBody>
                  <a:tcPr/>
                </a:tc>
                <a:extLst>
                  <a:ext uri="{0D108BD9-81ED-4DB2-BD59-A6C34878D82A}">
                    <a16:rowId xmlns:a16="http://schemas.microsoft.com/office/drawing/2014/main" xmlns="" val="2860993956"/>
                  </a:ext>
                </a:extLst>
              </a:tr>
              <a:tr h="370840">
                <a:tc>
                  <a:txBody>
                    <a:bodyPr/>
                    <a:lstStyle/>
                    <a:p>
                      <a:r>
                        <a:rPr lang="en-US" sz="1100" noProof="0" dirty="0" smtClean="0"/>
                        <a:t>Seems like the sort of person you</a:t>
                      </a:r>
                      <a:r>
                        <a:rPr lang="en-US" sz="1100" baseline="0" noProof="0" dirty="0" smtClean="0"/>
                        <a:t> and/or your client would respect</a:t>
                      </a:r>
                      <a:endParaRPr lang="en-US" sz="1100" noProof="0" dirty="0"/>
                    </a:p>
                  </a:txBody>
                  <a:tcPr/>
                </a:tc>
                <a:tc>
                  <a:txBody>
                    <a:bodyPr/>
                    <a:lstStyle/>
                    <a:p>
                      <a:r>
                        <a:rPr lang="en-US" sz="1100" noProof="0" dirty="0" smtClean="0"/>
                        <a:t>Asks appropriate questions</a:t>
                      </a:r>
                      <a:endParaRPr lang="en-US" sz="1100" noProof="0" dirty="0"/>
                    </a:p>
                  </a:txBody>
                  <a:tcPr/>
                </a:tc>
                <a:tc>
                  <a:txBody>
                    <a:bodyPr/>
                    <a:lstStyle/>
                    <a:p>
                      <a:r>
                        <a:rPr lang="en-US" sz="1100" noProof="0" dirty="0" smtClean="0"/>
                        <a:t>If appropriate, discusses the</a:t>
                      </a:r>
                      <a:r>
                        <a:rPr lang="en-US" sz="1100" baseline="0" noProof="0" dirty="0" smtClean="0"/>
                        <a:t> i</a:t>
                      </a:r>
                      <a:r>
                        <a:rPr lang="en-US" sz="1100" noProof="0" dirty="0" smtClean="0"/>
                        <a:t>dea of another mediator</a:t>
                      </a:r>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r>
                        <a:rPr lang="en-US" sz="1100" noProof="0" dirty="0" smtClean="0"/>
                        <a:t>Which Code of Conduct</a:t>
                      </a:r>
                      <a:r>
                        <a:rPr lang="en-US" sz="1100" baseline="0" noProof="0" dirty="0" smtClean="0"/>
                        <a:t> is being followed?</a:t>
                      </a:r>
                      <a:endParaRPr lang="en-US" sz="1100" noProof="0" dirty="0"/>
                    </a:p>
                  </a:txBody>
                  <a:tcPr/>
                </a:tc>
                <a:tc>
                  <a:txBody>
                    <a:bodyPr/>
                    <a:lstStyle/>
                    <a:p>
                      <a:endParaRPr lang="en-US" sz="1100" noProof="0" dirty="0"/>
                    </a:p>
                  </a:txBody>
                  <a:tcPr/>
                </a:tc>
                <a:extLst>
                  <a:ext uri="{0D108BD9-81ED-4DB2-BD59-A6C34878D82A}">
                    <a16:rowId xmlns:a16="http://schemas.microsoft.com/office/drawing/2014/main" xmlns="" val="1049546155"/>
                  </a:ext>
                </a:extLst>
              </a:tr>
              <a:tr h="370840">
                <a:tc>
                  <a:txBody>
                    <a:bodyPr/>
                    <a:lstStyle/>
                    <a:p>
                      <a:endParaRPr lang="en-US" sz="1100" noProof="0" dirty="0"/>
                    </a:p>
                  </a:txBody>
                  <a:tcPr/>
                </a:tc>
                <a:tc>
                  <a:txBody>
                    <a:bodyPr/>
                    <a:lstStyle/>
                    <a:p>
                      <a:r>
                        <a:rPr lang="en-US" sz="1100" noProof="0" dirty="0" smtClean="0"/>
                        <a:t>Lets you do most of the talking</a:t>
                      </a:r>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r>
                        <a:rPr lang="en-US" sz="1100" noProof="0" dirty="0" smtClean="0"/>
                        <a:t>Complaints</a:t>
                      </a:r>
                      <a:r>
                        <a:rPr lang="en-US" sz="1100" baseline="0" noProof="0" dirty="0" smtClean="0"/>
                        <a:t> procedure in place</a:t>
                      </a:r>
                      <a:endParaRPr lang="en-US" sz="1100" noProof="0" dirty="0"/>
                    </a:p>
                  </a:txBody>
                  <a:tcPr/>
                </a:tc>
                <a:tc>
                  <a:txBody>
                    <a:bodyPr/>
                    <a:lstStyle/>
                    <a:p>
                      <a:endParaRPr lang="en-US" sz="1100" noProof="0" dirty="0"/>
                    </a:p>
                  </a:txBody>
                  <a:tcPr/>
                </a:tc>
                <a:extLst>
                  <a:ext uri="{0D108BD9-81ED-4DB2-BD59-A6C34878D82A}">
                    <a16:rowId xmlns:a16="http://schemas.microsoft.com/office/drawing/2014/main" xmlns="" val="1780007467"/>
                  </a:ext>
                </a:extLst>
              </a:tr>
              <a:tr h="594360">
                <a:tc>
                  <a:txBody>
                    <a:bodyPr/>
                    <a:lstStyle/>
                    <a:p>
                      <a:endParaRPr lang="en-US" sz="1100" noProof="0" dirty="0"/>
                    </a:p>
                  </a:txBody>
                  <a:tcPr/>
                </a:tc>
                <a:tc>
                  <a:txBody>
                    <a:bodyPr/>
                    <a:lstStyle/>
                    <a:p>
                      <a:r>
                        <a:rPr lang="en-US" sz="1100" noProof="0" dirty="0" smtClean="0"/>
                        <a:t>Explains the process clearly</a:t>
                      </a:r>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r>
                        <a:rPr lang="en-US" sz="1100" noProof="0" dirty="0" smtClean="0"/>
                        <a:t>Level of professional indemnity insurance – at least £1</a:t>
                      </a:r>
                      <a:r>
                        <a:rPr lang="en-US" sz="1100" baseline="0" noProof="0" dirty="0" smtClean="0"/>
                        <a:t> million (UK)</a:t>
                      </a:r>
                      <a:endParaRPr lang="en-US" sz="1100" noProof="0" dirty="0"/>
                    </a:p>
                  </a:txBody>
                  <a:tcPr/>
                </a:tc>
                <a:tc>
                  <a:txBody>
                    <a:bodyPr/>
                    <a:lstStyle/>
                    <a:p>
                      <a:endParaRPr lang="en-US" sz="1100" noProof="0" dirty="0"/>
                    </a:p>
                  </a:txBody>
                  <a:tcPr/>
                </a:tc>
                <a:extLst>
                  <a:ext uri="{0D108BD9-81ED-4DB2-BD59-A6C34878D82A}">
                    <a16:rowId xmlns:a16="http://schemas.microsoft.com/office/drawing/2014/main" xmlns="" val="718762837"/>
                  </a:ext>
                </a:extLst>
              </a:tr>
              <a:tr h="594360">
                <a:tc>
                  <a:txBody>
                    <a:bodyPr/>
                    <a:lstStyle/>
                    <a:p>
                      <a:endParaRPr lang="en-US" sz="1100" noProof="0" dirty="0"/>
                    </a:p>
                  </a:txBody>
                  <a:tcPr/>
                </a:tc>
                <a:tc>
                  <a:txBody>
                    <a:bodyPr/>
                    <a:lstStyle/>
                    <a:p>
                      <a:r>
                        <a:rPr lang="en-US" sz="1100" noProof="0" dirty="0" smtClean="0"/>
                        <a:t>Discusses the pros and cons of mediation</a:t>
                      </a:r>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endParaRPr lang="en-US" sz="1100" noProof="0" dirty="0"/>
                    </a:p>
                  </a:txBody>
                  <a:tcPr/>
                </a:tc>
                <a:tc>
                  <a:txBody>
                    <a:bodyPr/>
                    <a:lstStyle/>
                    <a:p>
                      <a:endParaRPr lang="en-US" sz="1100" noProof="0" dirty="0"/>
                    </a:p>
                  </a:txBody>
                  <a:tcPr/>
                </a:tc>
                <a:extLst>
                  <a:ext uri="{0D108BD9-81ED-4DB2-BD59-A6C34878D82A}">
                    <a16:rowId xmlns:a16="http://schemas.microsoft.com/office/drawing/2014/main" xmlns="" val="354678281"/>
                  </a:ext>
                </a:extLst>
              </a:tr>
            </a:tbl>
          </a:graphicData>
        </a:graphic>
      </p:graphicFrame>
    </p:spTree>
    <p:extLst>
      <p:ext uri="{BB962C8B-B14F-4D97-AF65-F5344CB8AC3E}">
        <p14:creationId xmlns:p14="http://schemas.microsoft.com/office/powerpoint/2010/main" val="2326448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2425</Words>
  <Application>Microsoft Office PowerPoint</Application>
  <PresentationFormat>Širokoúhlá obrazovka</PresentationFormat>
  <Paragraphs>207</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Calibri Light</vt:lpstr>
      <vt:lpstr>Wingdings</vt:lpstr>
      <vt:lpstr>Office Theme</vt:lpstr>
      <vt:lpstr>Ing. Lucie Andreisova, Ph.D.</vt:lpstr>
      <vt:lpstr>Content</vt:lpstr>
      <vt:lpstr>What to look for – in general?</vt:lpstr>
      <vt:lpstr>Part 1 | Personal assessment (1/2)</vt:lpstr>
      <vt:lpstr>Part 1 | Personal assessment (2/2)</vt:lpstr>
      <vt:lpstr>Part 2 | Subject matter expertise</vt:lpstr>
      <vt:lpstr>Part 3 | Quality assurance</vt:lpstr>
      <vt:lpstr>Lawyers as mediators</vt:lpstr>
      <vt:lpstr>Checklist for choosing a mediator</vt:lpstr>
      <vt:lpstr>Checklist for assessing mediator's performance</vt:lpstr>
      <vt:lpstr>Summary (1/2)</vt:lpstr>
      <vt:lpstr>Summary (2/2)</vt:lpstr>
      <vt:lpstr>References </vt:lpstr>
      <vt:lpstr>Thank you</vt:lpstr>
      <vt:lpstr>Back up | Key mediation principles</vt:lpstr>
      <vt:lpstr>Back up | General dispute resolutions options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AND SURNAME</dc:title>
  <dc:creator>Kristine Tihanova</dc:creator>
  <cp:lastModifiedBy>Andreisová, Lucie</cp:lastModifiedBy>
  <cp:revision>42</cp:revision>
  <dcterms:created xsi:type="dcterms:W3CDTF">2018-01-15T10:51:47Z</dcterms:created>
  <dcterms:modified xsi:type="dcterms:W3CDTF">2019-04-07T09:36:43Z</dcterms:modified>
</cp:coreProperties>
</file>